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Medium"/>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Medium-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Medium-italic.fntdata"/><Relationship Id="rId12" Type="http://schemas.openxmlformats.org/officeDocument/2006/relationships/slide" Target="slides/slide7.xml"/><Relationship Id="rId34" Type="http://schemas.openxmlformats.org/officeDocument/2006/relationships/font" Target="fonts/MontserratMedium-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ontserrat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738be75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2c738be751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51cf28d3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51cf28d3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51cf28d3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51cf28d3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f51cf28d3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f51cf28d3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f51cf28d3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f51cf28d3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88fdf437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88fdf437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51cf28d3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f51cf28d3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 potential questions worth pursuing. Do you want us to see something like this?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88fdf437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88fdf437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738be75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c738be751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55de9ec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f55de9ec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738be75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738be75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f51cf28d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f51cf28d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a51d31a8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a51d31a8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88fdf437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88fdf437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9c3003b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9c3003b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88fdf437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88fdf437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83f19e86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83f19e86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9d19b96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9d19b96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738be751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c738be7514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738be751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2c738be751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f51cf28d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f51cf28d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f51cf28d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f51cf28d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f51cf28d3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f51cf28d3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51cf28d3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f51cf28d3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88fdf437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88fdf437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88fdf4371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88fdf4371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f51cf28d3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f51cf28d3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p:nvPr/>
        </p:nvSpPr>
        <p:spPr>
          <a:xfrm>
            <a:off x="330214" y="460805"/>
            <a:ext cx="8482200" cy="8919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 name="Google Shape;52;p13"/>
          <p:cNvSpPr txBox="1"/>
          <p:nvPr>
            <p:ph type="title"/>
          </p:nvPr>
        </p:nvSpPr>
        <p:spPr>
          <a:xfrm>
            <a:off x="435894" y="526617"/>
            <a:ext cx="8272200" cy="760200"/>
          </a:xfrm>
          <a:prstGeom prst="rect">
            <a:avLst/>
          </a:prstGeom>
          <a:noFill/>
          <a:ln>
            <a:noFill/>
          </a:ln>
        </p:spPr>
        <p:txBody>
          <a:bodyPr anchorCtr="0" anchor="b" bIns="34275" lIns="68575" spcFirstLastPara="1" rIns="68575" wrap="square" tIns="34275">
            <a:normAutofit/>
          </a:bodyPr>
          <a:lstStyle>
            <a:lvl1pPr lvl="0" rtl="0" algn="l">
              <a:lnSpc>
                <a:spcPct val="100000"/>
              </a:lnSpc>
              <a:spcBef>
                <a:spcPts val="0"/>
              </a:spcBef>
              <a:spcAft>
                <a:spcPts val="0"/>
              </a:spcAft>
              <a:buClr>
                <a:schemeClr val="l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13"/>
          <p:cNvSpPr txBox="1"/>
          <p:nvPr>
            <p:ph idx="1" type="body"/>
          </p:nvPr>
        </p:nvSpPr>
        <p:spPr>
          <a:xfrm>
            <a:off x="435894" y="1635372"/>
            <a:ext cx="8272200" cy="2758800"/>
          </a:xfrm>
          <a:prstGeom prst="rect">
            <a:avLst/>
          </a:prstGeom>
          <a:noFill/>
          <a:ln>
            <a:noFill/>
          </a:ln>
        </p:spPr>
        <p:txBody>
          <a:bodyPr anchorCtr="0" anchor="ctr" bIns="34275" lIns="68575" spcFirstLastPara="1" rIns="68575" wrap="square" tIns="34275">
            <a:normAutofit/>
          </a:bodyPr>
          <a:lstStyle>
            <a:lvl1pPr indent="-304800" lvl="0" marL="457200" rtl="0" algn="l">
              <a:lnSpc>
                <a:spcPct val="100000"/>
              </a:lnSpc>
              <a:spcBef>
                <a:spcPts val="300"/>
              </a:spcBef>
              <a:spcAft>
                <a:spcPts val="0"/>
              </a:spcAft>
              <a:buSzPts val="1200"/>
              <a:buChar char="◼"/>
              <a:defRPr/>
            </a:lvl1pPr>
            <a:lvl2pPr indent="-304800" lvl="1" marL="914400" rtl="0" algn="l">
              <a:lnSpc>
                <a:spcPct val="100000"/>
              </a:lnSpc>
              <a:spcBef>
                <a:spcPts val="500"/>
              </a:spcBef>
              <a:spcAft>
                <a:spcPts val="0"/>
              </a:spcAft>
              <a:buSzPts val="1200"/>
              <a:buChar char="◼"/>
              <a:defRPr/>
            </a:lvl2pPr>
            <a:lvl3pPr indent="-304800" lvl="2" marL="1371600" rtl="0" algn="l">
              <a:lnSpc>
                <a:spcPct val="100000"/>
              </a:lnSpc>
              <a:spcBef>
                <a:spcPts val="500"/>
              </a:spcBef>
              <a:spcAft>
                <a:spcPts val="0"/>
              </a:spcAft>
              <a:buSzPts val="1200"/>
              <a:buChar char="◼"/>
              <a:defRPr/>
            </a:lvl3pPr>
            <a:lvl4pPr indent="-304800" lvl="3" marL="1828800" rtl="0" algn="l">
              <a:lnSpc>
                <a:spcPct val="100000"/>
              </a:lnSpc>
              <a:spcBef>
                <a:spcPts val="500"/>
              </a:spcBef>
              <a:spcAft>
                <a:spcPts val="0"/>
              </a:spcAft>
              <a:buSzPts val="1200"/>
              <a:buChar char="◼"/>
              <a:defRPr/>
            </a:lvl4pPr>
            <a:lvl5pPr indent="-304800" lvl="4" marL="2286000" rtl="0" algn="l">
              <a:lnSpc>
                <a:spcPct val="100000"/>
              </a:lnSpc>
              <a:spcBef>
                <a:spcPts val="500"/>
              </a:spcBef>
              <a:spcAft>
                <a:spcPts val="0"/>
              </a:spcAft>
              <a:buSzPts val="1200"/>
              <a:buChar char="◼"/>
              <a:defRPr/>
            </a:lvl5pPr>
            <a:lvl6pPr indent="-304800" lvl="5" marL="2743200" rtl="0" algn="l">
              <a:lnSpc>
                <a:spcPct val="100000"/>
              </a:lnSpc>
              <a:spcBef>
                <a:spcPts val="500"/>
              </a:spcBef>
              <a:spcAft>
                <a:spcPts val="0"/>
              </a:spcAft>
              <a:buSzPts val="1200"/>
              <a:buChar char="◼"/>
              <a:defRPr/>
            </a:lvl6pPr>
            <a:lvl7pPr indent="-304800" lvl="6" marL="3200400" rtl="0" algn="l">
              <a:lnSpc>
                <a:spcPct val="100000"/>
              </a:lnSpc>
              <a:spcBef>
                <a:spcPts val="500"/>
              </a:spcBef>
              <a:spcAft>
                <a:spcPts val="0"/>
              </a:spcAft>
              <a:buSzPts val="1200"/>
              <a:buChar char="◼"/>
              <a:defRPr/>
            </a:lvl7pPr>
            <a:lvl8pPr indent="-304800" lvl="7" marL="3657600" rtl="0" algn="l">
              <a:lnSpc>
                <a:spcPct val="100000"/>
              </a:lnSpc>
              <a:spcBef>
                <a:spcPts val="500"/>
              </a:spcBef>
              <a:spcAft>
                <a:spcPts val="0"/>
              </a:spcAft>
              <a:buSzPts val="1200"/>
              <a:buChar char="◼"/>
              <a:defRPr/>
            </a:lvl8pPr>
            <a:lvl9pPr indent="-304800" lvl="8" marL="4114800" rtl="0" algn="l">
              <a:lnSpc>
                <a:spcPct val="100000"/>
              </a:lnSpc>
              <a:spcBef>
                <a:spcPts val="500"/>
              </a:spcBef>
              <a:spcAft>
                <a:spcPts val="500"/>
              </a:spcAft>
              <a:buSzPts val="1200"/>
              <a:buChar char="◼"/>
              <a:defRPr/>
            </a:lvl9pPr>
          </a:lstStyle>
          <a:p/>
        </p:txBody>
      </p:sp>
      <p:sp>
        <p:nvSpPr>
          <p:cNvPr id="54" name="Google Shape;54;p13"/>
          <p:cNvSpPr txBox="1"/>
          <p:nvPr>
            <p:ph idx="10" type="dt"/>
          </p:nvPr>
        </p:nvSpPr>
        <p:spPr>
          <a:xfrm>
            <a:off x="5704463" y="4467103"/>
            <a:ext cx="2133600" cy="2739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5" name="Google Shape;55;p13"/>
          <p:cNvSpPr txBox="1"/>
          <p:nvPr>
            <p:ph idx="11" type="ftr"/>
          </p:nvPr>
        </p:nvSpPr>
        <p:spPr>
          <a:xfrm>
            <a:off x="435894" y="4463858"/>
            <a:ext cx="51879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 name="Google Shape;56;p13"/>
          <p:cNvSpPr txBox="1"/>
          <p:nvPr>
            <p:ph idx="12" type="sldNum"/>
          </p:nvPr>
        </p:nvSpPr>
        <p:spPr>
          <a:xfrm>
            <a:off x="7918725" y="4467103"/>
            <a:ext cx="789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s://www.unitedstateszipcodes.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gif"/><Relationship Id="rId4" Type="http://schemas.openxmlformats.org/officeDocument/2006/relationships/image" Target="../media/image1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vTZ51_nHKRsyDAvzrp6tap6nWapvYHdh/view" TargetMode="Externa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unitedstateszipcodes.org/" TargetMode="External"/><Relationship Id="rId4" Type="http://schemas.openxmlformats.org/officeDocument/2006/relationships/hyperlink" Target="https://www.ncdc.noaa.gov/cdo-web/datasets#GHCN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boston.gov/dataset/311-service-reques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www.macrotrends.net/global-metrics/cities/22939/boston/population" TargetMode="External"/><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4700">
                <a:latin typeface="Avenir"/>
                <a:ea typeface="Avenir"/>
                <a:cs typeface="Avenir"/>
                <a:sym typeface="Avenir"/>
              </a:rPr>
              <a:t>Mid-Semester Report</a:t>
            </a:r>
            <a:r>
              <a:rPr lang="en" sz="4700">
                <a:solidFill>
                  <a:srgbClr val="000000"/>
                </a:solidFill>
                <a:latin typeface="Avenir"/>
                <a:ea typeface="Avenir"/>
                <a:cs typeface="Avenir"/>
                <a:sym typeface="Avenir"/>
              </a:rPr>
              <a:t> - Team C</a:t>
            </a:r>
            <a:endParaRPr sz="4700">
              <a:solidFill>
                <a:srgbClr val="000000"/>
              </a:solidFill>
              <a:latin typeface="Avenir"/>
              <a:ea typeface="Avenir"/>
              <a:cs typeface="Avenir"/>
              <a:sym typeface="Avenir"/>
            </a:endParaRPr>
          </a:p>
        </p:txBody>
      </p:sp>
      <p:sp>
        <p:nvSpPr>
          <p:cNvPr id="62" name="Google Shape;62;p14"/>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300">
                <a:solidFill>
                  <a:srgbClr val="595959"/>
                </a:solidFill>
                <a:latin typeface="Avenir"/>
                <a:ea typeface="Avenir"/>
                <a:cs typeface="Avenir"/>
                <a:sym typeface="Avenir"/>
              </a:rPr>
              <a:t>Eric Gaudreau, Raghu Nema,</a:t>
            </a:r>
            <a:r>
              <a:rPr lang="en" sz="2300">
                <a:solidFill>
                  <a:srgbClr val="595959"/>
                </a:solidFill>
                <a:latin typeface="Avenir"/>
                <a:ea typeface="Avenir"/>
                <a:cs typeface="Avenir"/>
                <a:sym typeface="Avenir"/>
              </a:rPr>
              <a:t> Mariano Amaya, Sam Dvorin,</a:t>
            </a:r>
            <a:r>
              <a:rPr lang="en" sz="2300">
                <a:solidFill>
                  <a:srgbClr val="595959"/>
                </a:solidFill>
                <a:latin typeface="Avenir"/>
                <a:ea typeface="Avenir"/>
                <a:cs typeface="Avenir"/>
                <a:sym typeface="Avenir"/>
              </a:rPr>
              <a:t> Shangyuan Chen</a:t>
            </a:r>
            <a:endParaRPr sz="2300">
              <a:solidFill>
                <a:srgbClr val="595959"/>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0" y="180600"/>
            <a:ext cx="4627125" cy="2776275"/>
          </a:xfrm>
          <a:prstGeom prst="rect">
            <a:avLst/>
          </a:prstGeom>
          <a:noFill/>
          <a:ln>
            <a:noFill/>
          </a:ln>
        </p:spPr>
      </p:pic>
      <p:sp>
        <p:nvSpPr>
          <p:cNvPr id="127" name="Google Shape;127;p23"/>
          <p:cNvSpPr txBox="1"/>
          <p:nvPr/>
        </p:nvSpPr>
        <p:spPr>
          <a:xfrm>
            <a:off x="114275" y="3055550"/>
            <a:ext cx="2434500" cy="19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TRENDS</a:t>
            </a:r>
            <a:r>
              <a:rPr lang="en" sz="1800">
                <a:solidFill>
                  <a:schemeClr val="dk1"/>
                </a:solidFill>
                <a:latin typeface="Avenir"/>
                <a:ea typeface="Avenir"/>
                <a:cs typeface="Avenir"/>
                <a:sym typeface="Avenir"/>
              </a:rPr>
              <a:t>:</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There is a peak in the amount of animal reports during the summer months</a:t>
            </a:r>
            <a:endParaRPr sz="1800">
              <a:solidFill>
                <a:schemeClr val="dk1"/>
              </a:solidFill>
              <a:latin typeface="Avenir"/>
              <a:ea typeface="Avenir"/>
              <a:cs typeface="Avenir"/>
              <a:sym typeface="Avenir"/>
            </a:endParaRPr>
          </a:p>
        </p:txBody>
      </p:sp>
      <p:sp>
        <p:nvSpPr>
          <p:cNvPr id="128" name="Google Shape;128;p23"/>
          <p:cNvSpPr txBox="1"/>
          <p:nvPr/>
        </p:nvSpPr>
        <p:spPr>
          <a:xfrm>
            <a:off x="2639225" y="2884075"/>
            <a:ext cx="6333300" cy="22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chemeClr val="dk1"/>
                </a:solidFill>
                <a:latin typeface="Avenir"/>
                <a:ea typeface="Avenir"/>
                <a:cs typeface="Avenir"/>
                <a:sym typeface="Avenir"/>
              </a:rPr>
              <a:t>ANALYSIS:</a:t>
            </a:r>
            <a:r>
              <a:rPr lang="en" sz="1200">
                <a:solidFill>
                  <a:schemeClr val="dk1"/>
                </a:solidFill>
                <a:latin typeface="Avenir"/>
                <a:ea typeface="Avenir"/>
                <a:cs typeface="Avenir"/>
                <a:sym typeface="Avenir"/>
              </a:rPr>
              <a:t> </a:t>
            </a:r>
            <a:endParaRPr sz="1200">
              <a:solidFill>
                <a:schemeClr val="dk1"/>
              </a:solidFill>
              <a:latin typeface="Avenir"/>
              <a:ea typeface="Avenir"/>
              <a:cs typeface="Avenir"/>
              <a:sym typeface="Avenir"/>
            </a:endParaRPr>
          </a:p>
          <a:p>
            <a:pPr indent="-311150" lvl="0" marL="457200" rtl="0" algn="l">
              <a:lnSpc>
                <a:spcPct val="115000"/>
              </a:lnSpc>
              <a:spcBef>
                <a:spcPts val="1200"/>
              </a:spcBef>
              <a:spcAft>
                <a:spcPts val="0"/>
              </a:spcAft>
              <a:buClr>
                <a:schemeClr val="dk1"/>
              </a:buClr>
              <a:buSzPts val="1300"/>
              <a:buFont typeface="Avenir"/>
              <a:buChar char="●"/>
            </a:pPr>
            <a:r>
              <a:rPr lang="en" sz="1500">
                <a:solidFill>
                  <a:schemeClr val="dk1"/>
                </a:solidFill>
                <a:latin typeface="Avenir"/>
                <a:ea typeface="Avenir"/>
                <a:cs typeface="Avenir"/>
                <a:sym typeface="Avenir"/>
              </a:rPr>
              <a:t>Increased human outdoor activity, longer days, warmer weather may lead to more sightings </a:t>
            </a:r>
            <a:endParaRPr sz="1500">
              <a:solidFill>
                <a:schemeClr val="dk1"/>
              </a:solidFill>
              <a:latin typeface="Avenir"/>
              <a:ea typeface="Avenir"/>
              <a:cs typeface="Avenir"/>
              <a:sym typeface="Avenir"/>
            </a:endParaRPr>
          </a:p>
          <a:p>
            <a:pPr indent="-311150" lvl="0" marL="457200" rtl="0" algn="l">
              <a:lnSpc>
                <a:spcPct val="115000"/>
              </a:lnSpc>
              <a:spcBef>
                <a:spcPts val="0"/>
              </a:spcBef>
              <a:spcAft>
                <a:spcPts val="0"/>
              </a:spcAft>
              <a:buClr>
                <a:schemeClr val="dk1"/>
              </a:buClr>
              <a:buSzPts val="1300"/>
              <a:buFont typeface="Avenir"/>
              <a:buChar char="●"/>
            </a:pPr>
            <a:r>
              <a:rPr lang="en" sz="1500">
                <a:solidFill>
                  <a:schemeClr val="dk1"/>
                </a:solidFill>
                <a:latin typeface="Avenir"/>
                <a:ea typeface="Avenir"/>
                <a:cs typeface="Avenir"/>
                <a:sym typeface="Avenir"/>
              </a:rPr>
              <a:t>Animals may exhibit heightened activity levels during the summer, such as breeding or foraging behaviors, causing encounters with humans. </a:t>
            </a:r>
            <a:endParaRPr sz="1300">
              <a:solidFill>
                <a:schemeClr val="dk1"/>
              </a:solidFill>
              <a:latin typeface="Avenir"/>
              <a:ea typeface="Avenir"/>
              <a:cs typeface="Avenir"/>
              <a:sym typeface="Avenir"/>
            </a:endParaRPr>
          </a:p>
        </p:txBody>
      </p:sp>
      <p:pic>
        <p:nvPicPr>
          <p:cNvPr id="129" name="Google Shape;129;p23"/>
          <p:cNvPicPr preferRelativeResize="0"/>
          <p:nvPr/>
        </p:nvPicPr>
        <p:blipFill>
          <a:blip r:embed="rId4">
            <a:alphaModFix/>
          </a:blip>
          <a:stretch>
            <a:fillRect/>
          </a:stretch>
        </p:blipFill>
        <p:spPr>
          <a:xfrm>
            <a:off x="4754950" y="180600"/>
            <a:ext cx="4309050" cy="25854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nvSpPr>
        <p:spPr>
          <a:xfrm>
            <a:off x="6058500" y="136800"/>
            <a:ext cx="3085500" cy="48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Avenir"/>
                <a:ea typeface="Avenir"/>
                <a:cs typeface="Avenir"/>
                <a:sym typeface="Avenir"/>
              </a:rPr>
              <a:t>TRENDS: </a:t>
            </a:r>
            <a:endParaRPr sz="1600" u="sng">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Warmer months typically have an increase in complaints. </a:t>
            </a:r>
            <a:endParaRPr sz="1200">
              <a:solidFill>
                <a:schemeClr val="dk1"/>
              </a:solidFill>
              <a:latin typeface="Avenir"/>
              <a:ea typeface="Avenir"/>
              <a:cs typeface="Avenir"/>
              <a:sym typeface="Avenir"/>
            </a:endParaRPr>
          </a:p>
          <a:p>
            <a:pPr indent="0" lvl="0" marL="457200" rtl="0" algn="l">
              <a:spcBef>
                <a:spcPts val="0"/>
              </a:spcBef>
              <a:spcAft>
                <a:spcPts val="0"/>
              </a:spcAft>
              <a:buNone/>
            </a:pPr>
            <a:r>
              <a:t/>
            </a:r>
            <a:endParaRPr sz="1200">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Significant decrease from July to December could be due to colder weather, which could lead to a reduction in animal activity and consequently fewer complaints.</a:t>
            </a:r>
            <a:endParaRPr sz="1200">
              <a:solidFill>
                <a:schemeClr val="dk1"/>
              </a:solidFill>
              <a:latin typeface="Avenir"/>
              <a:ea typeface="Avenir"/>
              <a:cs typeface="Avenir"/>
              <a:sym typeface="Avenir"/>
            </a:endParaRPr>
          </a:p>
          <a:p>
            <a:pPr indent="0" lvl="0" marL="457200" rtl="0" algn="l">
              <a:spcBef>
                <a:spcPts val="0"/>
              </a:spcBef>
              <a:spcAft>
                <a:spcPts val="0"/>
              </a:spcAft>
              <a:buNone/>
            </a:pPr>
            <a:r>
              <a:rPr lang="en" sz="1200">
                <a:solidFill>
                  <a:schemeClr val="dk1"/>
                </a:solidFill>
                <a:latin typeface="Avenir"/>
                <a:ea typeface="Avenir"/>
                <a:cs typeface="Avenir"/>
                <a:sym typeface="Avenir"/>
              </a:rPr>
              <a:t> </a:t>
            </a:r>
            <a:endParaRPr sz="1200">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An increase in the request counts from the 2023 data compared to 2022, which could suggest an increase in public awareness campaigns.</a:t>
            </a:r>
            <a:endParaRPr sz="1200">
              <a:solidFill>
                <a:schemeClr val="dk1"/>
              </a:solidFill>
              <a:latin typeface="Avenir"/>
              <a:ea typeface="Avenir"/>
              <a:cs typeface="Avenir"/>
              <a:sym typeface="Avenir"/>
            </a:endParaRPr>
          </a:p>
        </p:txBody>
      </p:sp>
      <p:sp>
        <p:nvSpPr>
          <p:cNvPr id="135" name="Google Shape;135;p24"/>
          <p:cNvSpPr txBox="1"/>
          <p:nvPr/>
        </p:nvSpPr>
        <p:spPr>
          <a:xfrm>
            <a:off x="104525" y="3669025"/>
            <a:ext cx="8839500" cy="10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Avenir"/>
                <a:ea typeface="Avenir"/>
                <a:cs typeface="Avenir"/>
                <a:sym typeface="Avenir"/>
              </a:rPr>
              <a:t>ANALYSIS:</a:t>
            </a:r>
            <a:r>
              <a:rPr lang="en" sz="1700">
                <a:solidFill>
                  <a:schemeClr val="dk1"/>
                </a:solidFill>
                <a:latin typeface="Avenir"/>
                <a:ea typeface="Avenir"/>
                <a:cs typeface="Avenir"/>
                <a:sym typeface="Avenir"/>
              </a:rPr>
              <a:t> </a:t>
            </a:r>
            <a:endParaRPr sz="1700">
              <a:solidFill>
                <a:schemeClr val="dk1"/>
              </a:solidFill>
              <a:latin typeface="Avenir"/>
              <a:ea typeface="Avenir"/>
              <a:cs typeface="Avenir"/>
              <a:sym typeface="Avenir"/>
            </a:endParaRPr>
          </a:p>
          <a:p>
            <a:pPr indent="-311150" lvl="0" marL="457200" rtl="0" algn="l">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It would be beneficial to examine any concurrent events such as like new city initiatives, or demographic changes. </a:t>
            </a:r>
            <a:endParaRPr sz="1300">
              <a:solidFill>
                <a:schemeClr val="dk1"/>
              </a:solidFill>
              <a:latin typeface="Avenir"/>
              <a:ea typeface="Avenir"/>
              <a:cs typeface="Avenir"/>
              <a:sym typeface="Avenir"/>
            </a:endParaRPr>
          </a:p>
          <a:p>
            <a:pPr indent="-311150" lvl="0" marL="457200" rtl="0" algn="l">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Correlating the data with weather patterns, geographic information, or city events could provide more insights into the causes of the trends. </a:t>
            </a:r>
            <a:endParaRPr sz="13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p:txBody>
      </p:sp>
      <p:pic>
        <p:nvPicPr>
          <p:cNvPr id="136" name="Google Shape;136;p24"/>
          <p:cNvPicPr preferRelativeResize="0"/>
          <p:nvPr/>
        </p:nvPicPr>
        <p:blipFill>
          <a:blip r:embed="rId3">
            <a:alphaModFix/>
          </a:blip>
          <a:stretch>
            <a:fillRect/>
          </a:stretch>
        </p:blipFill>
        <p:spPr>
          <a:xfrm>
            <a:off x="104525" y="136800"/>
            <a:ext cx="5887058" cy="3532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1273375" y="265500"/>
            <a:ext cx="6381625" cy="3828975"/>
          </a:xfrm>
          <a:prstGeom prst="rect">
            <a:avLst/>
          </a:prstGeom>
          <a:noFill/>
          <a:ln>
            <a:noFill/>
          </a:ln>
        </p:spPr>
      </p:pic>
      <p:sp>
        <p:nvSpPr>
          <p:cNvPr id="142" name="Google Shape;142;p25"/>
          <p:cNvSpPr txBox="1"/>
          <p:nvPr/>
        </p:nvSpPr>
        <p:spPr>
          <a:xfrm>
            <a:off x="2103125" y="4183375"/>
            <a:ext cx="5097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venir"/>
                <a:ea typeface="Avenir"/>
                <a:cs typeface="Avenir"/>
                <a:sym typeface="Avenir"/>
              </a:rPr>
              <a:t>Important Note: Highlights year of greatest increase in Animal Reports (2013 to 2014)</a:t>
            </a:r>
            <a:endParaRPr sz="1800">
              <a:solidFill>
                <a:schemeClr val="dk2"/>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68300" y="78700"/>
            <a:ext cx="6378025" cy="3826826"/>
          </a:xfrm>
          <a:prstGeom prst="rect">
            <a:avLst/>
          </a:prstGeom>
          <a:noFill/>
          <a:ln>
            <a:noFill/>
          </a:ln>
        </p:spPr>
      </p:pic>
      <p:sp>
        <p:nvSpPr>
          <p:cNvPr id="148" name="Google Shape;148;p26"/>
          <p:cNvSpPr txBox="1"/>
          <p:nvPr/>
        </p:nvSpPr>
        <p:spPr>
          <a:xfrm>
            <a:off x="6606550" y="365750"/>
            <a:ext cx="2491800" cy="3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Avenir"/>
                <a:ea typeface="Avenir"/>
                <a:cs typeface="Avenir"/>
                <a:sym typeface="Avenir"/>
              </a:rPr>
              <a:t>TRENDS:</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Most reports are received in the morning, but there is also a high peak for late evening</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The number of reports is extremely low during Night time</a:t>
            </a:r>
            <a:endParaRPr sz="1600">
              <a:solidFill>
                <a:schemeClr val="dk1"/>
              </a:solidFill>
              <a:latin typeface="Avenir"/>
              <a:ea typeface="Avenir"/>
              <a:cs typeface="Avenir"/>
              <a:sym typeface="Avenir"/>
            </a:endParaRPr>
          </a:p>
        </p:txBody>
      </p:sp>
      <p:sp>
        <p:nvSpPr>
          <p:cNvPr id="149" name="Google Shape;149;p26"/>
          <p:cNvSpPr txBox="1"/>
          <p:nvPr/>
        </p:nvSpPr>
        <p:spPr>
          <a:xfrm>
            <a:off x="398725" y="3699275"/>
            <a:ext cx="8642100" cy="144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When people wake up in the morning they report anything that has occurred overnight</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Late night reports could be due to nocturnal animals, specifically rats. </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Most people are sleeping during the night, which would account for the low report number</a:t>
            </a:r>
            <a:endParaRPr>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venir"/>
                <a:ea typeface="Avenir"/>
                <a:cs typeface="Avenir"/>
                <a:sym typeface="Avenir"/>
              </a:rPr>
              <a:t>Mid-Semester Updates</a:t>
            </a:r>
            <a:endParaRPr>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251400" y="676650"/>
            <a:ext cx="43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u="sng">
                <a:latin typeface="Avenir"/>
                <a:ea typeface="Avenir"/>
                <a:cs typeface="Avenir"/>
                <a:sym typeface="Avenir"/>
              </a:rPr>
              <a:t>Mid-Semester Key Questions</a:t>
            </a:r>
            <a:endParaRPr b="1" sz="2420" u="sng">
              <a:latin typeface="Avenir"/>
              <a:ea typeface="Avenir"/>
              <a:cs typeface="Avenir"/>
              <a:sym typeface="Avenir"/>
            </a:endParaRPr>
          </a:p>
        </p:txBody>
      </p:sp>
      <p:sp>
        <p:nvSpPr>
          <p:cNvPr id="160" name="Google Shape;160;p28"/>
          <p:cNvSpPr txBox="1"/>
          <p:nvPr>
            <p:ph idx="1" type="body"/>
          </p:nvPr>
        </p:nvSpPr>
        <p:spPr>
          <a:xfrm>
            <a:off x="0" y="1318700"/>
            <a:ext cx="8912400" cy="3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Where are the complaints coming from geographically? Is there any trend to type of animal complaint and area?</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What kinds of animals are most common in complaints? (Rats? Domesticated pets? Dogs? Cats?) </a:t>
            </a:r>
            <a:endParaRPr sz="200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118615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ZIP CODE</a:t>
            </a:r>
            <a:endParaRPr sz="100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179175"/>
            <a:ext cx="8520600" cy="5727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SzPct val="50000"/>
              <a:buNone/>
            </a:pPr>
            <a:r>
              <a:t/>
            </a:r>
            <a:endParaRPr>
              <a:latin typeface="Avenir"/>
              <a:ea typeface="Avenir"/>
              <a:cs typeface="Avenir"/>
              <a:sym typeface="Avenir"/>
            </a:endParaRPr>
          </a:p>
          <a:p>
            <a:pPr indent="0" lvl="0" marL="0" rtl="0" algn="l">
              <a:lnSpc>
                <a:spcPct val="100000"/>
              </a:lnSpc>
              <a:spcBef>
                <a:spcPts val="0"/>
              </a:spcBef>
              <a:spcAft>
                <a:spcPts val="0"/>
              </a:spcAft>
              <a:buSzPct val="50000"/>
              <a:buNone/>
            </a:pPr>
            <a:r>
              <a:rPr lang="en">
                <a:latin typeface="Avenir"/>
                <a:ea typeface="Avenir"/>
                <a:cs typeface="Avenir"/>
                <a:sym typeface="Avenir"/>
              </a:rPr>
              <a:t>Zip Codes</a:t>
            </a:r>
            <a:endParaRPr>
              <a:latin typeface="Avenir"/>
              <a:ea typeface="Avenir"/>
              <a:cs typeface="Avenir"/>
              <a:sym typeface="Avenir"/>
            </a:endParaRPr>
          </a:p>
        </p:txBody>
      </p:sp>
      <p:sp>
        <p:nvSpPr>
          <p:cNvPr id="171" name="Google Shape;171;p30"/>
          <p:cNvSpPr txBox="1"/>
          <p:nvPr/>
        </p:nvSpPr>
        <p:spPr>
          <a:xfrm>
            <a:off x="5039475" y="819650"/>
            <a:ext cx="3589500" cy="30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Trends</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02124 highest number of requests</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After the top two zip codes, there is a discernible decline in the number of reports</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Indicate a more managed or smaller animal population, or possibly fewer occurrences worthy of reporting.</a:t>
            </a:r>
            <a:endParaRPr>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a:solidFill>
                <a:schemeClr val="dk1"/>
              </a:solidFill>
              <a:latin typeface="Avenir"/>
              <a:ea typeface="Avenir"/>
              <a:cs typeface="Avenir"/>
              <a:sym typeface="Avenir"/>
            </a:endParaRPr>
          </a:p>
        </p:txBody>
      </p:sp>
      <p:sp>
        <p:nvSpPr>
          <p:cNvPr id="172" name="Google Shape;172;p30"/>
          <p:cNvSpPr txBox="1"/>
          <p:nvPr/>
        </p:nvSpPr>
        <p:spPr>
          <a:xfrm>
            <a:off x="447375" y="3908725"/>
            <a:ext cx="8572500" cy="956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285750" lvl="0" marL="457200" rtl="0" algn="l">
              <a:lnSpc>
                <a:spcPct val="115000"/>
              </a:lnSpc>
              <a:spcBef>
                <a:spcPts val="0"/>
              </a:spcBef>
              <a:spcAft>
                <a:spcPts val="0"/>
              </a:spcAft>
              <a:buClr>
                <a:schemeClr val="dk1"/>
              </a:buClr>
              <a:buSzPts val="900"/>
              <a:buFont typeface="Avenir"/>
              <a:buChar char="●"/>
            </a:pPr>
            <a:r>
              <a:rPr lang="en" sz="900">
                <a:solidFill>
                  <a:schemeClr val="dk1"/>
                </a:solidFill>
                <a:latin typeface="Avenir"/>
                <a:ea typeface="Avenir"/>
                <a:cs typeface="Avenir"/>
                <a:sym typeface="Avenir"/>
              </a:rPr>
              <a:t>Discrepancies in report counts could be influenced by population density, with more densely populated areas possibly having more human-animal interactions.</a:t>
            </a:r>
            <a:endParaRPr sz="900">
              <a:solidFill>
                <a:schemeClr val="dk1"/>
              </a:solidFill>
              <a:latin typeface="Avenir"/>
              <a:ea typeface="Avenir"/>
              <a:cs typeface="Avenir"/>
              <a:sym typeface="Avenir"/>
            </a:endParaRPr>
          </a:p>
          <a:p>
            <a:pPr indent="-285750" lvl="0" marL="457200" rtl="0" algn="l">
              <a:lnSpc>
                <a:spcPct val="115000"/>
              </a:lnSpc>
              <a:spcBef>
                <a:spcPts val="0"/>
              </a:spcBef>
              <a:spcAft>
                <a:spcPts val="0"/>
              </a:spcAft>
              <a:buClr>
                <a:schemeClr val="dk1"/>
              </a:buClr>
              <a:buSzPts val="900"/>
              <a:buFont typeface="Avenir"/>
              <a:buChar char="●"/>
            </a:pPr>
            <a:r>
              <a:rPr lang="en" sz="900">
                <a:solidFill>
                  <a:schemeClr val="dk1"/>
                </a:solidFill>
                <a:latin typeface="Avenir"/>
                <a:ea typeface="Avenir"/>
                <a:cs typeface="Avenir"/>
                <a:sym typeface="Avenir"/>
              </a:rPr>
              <a:t>Areas with more green spaces or closer to natural habitats may experience more wildlife encounters, increasing reports.</a:t>
            </a:r>
            <a:endParaRPr sz="900">
              <a:solidFill>
                <a:schemeClr val="dk1"/>
              </a:solidFill>
              <a:latin typeface="Avenir"/>
              <a:ea typeface="Avenir"/>
              <a:cs typeface="Avenir"/>
              <a:sym typeface="Avenir"/>
            </a:endParaRPr>
          </a:p>
          <a:p>
            <a:pPr indent="-285750" lvl="0" marL="457200" rtl="0" algn="l">
              <a:lnSpc>
                <a:spcPct val="115000"/>
              </a:lnSpc>
              <a:spcBef>
                <a:spcPts val="0"/>
              </a:spcBef>
              <a:spcAft>
                <a:spcPts val="0"/>
              </a:spcAft>
              <a:buClr>
                <a:schemeClr val="dk1"/>
              </a:buClr>
              <a:buSzPts val="900"/>
              <a:buFont typeface="Avenir"/>
              <a:buChar char="●"/>
            </a:pPr>
            <a:r>
              <a:rPr lang="en" sz="900">
                <a:solidFill>
                  <a:schemeClr val="dk1"/>
                </a:solidFill>
                <a:latin typeface="Avenir"/>
                <a:ea typeface="Avenir"/>
                <a:cs typeface="Avenir"/>
                <a:sym typeface="Avenir"/>
              </a:rPr>
              <a:t>Higher pet ownership rates in certain zip codes could contribute to the number of reports.</a:t>
            </a:r>
            <a:endParaRPr sz="900">
              <a:solidFill>
                <a:schemeClr val="dk1"/>
              </a:solidFill>
              <a:latin typeface="Avenir"/>
              <a:ea typeface="Avenir"/>
              <a:cs typeface="Avenir"/>
              <a:sym typeface="Avenir"/>
            </a:endParaRPr>
          </a:p>
        </p:txBody>
      </p:sp>
      <p:pic>
        <p:nvPicPr>
          <p:cNvPr id="173" name="Google Shape;173;p30"/>
          <p:cNvPicPr preferRelativeResize="0"/>
          <p:nvPr/>
        </p:nvPicPr>
        <p:blipFill>
          <a:blip r:embed="rId3">
            <a:alphaModFix/>
          </a:blip>
          <a:stretch>
            <a:fillRect/>
          </a:stretch>
        </p:blipFill>
        <p:spPr>
          <a:xfrm>
            <a:off x="311700" y="819650"/>
            <a:ext cx="4403056" cy="302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273175"/>
            <a:ext cx="7271700" cy="76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venir"/>
                <a:ea typeface="Avenir"/>
                <a:cs typeface="Avenir"/>
                <a:sym typeface="Avenir"/>
              </a:rPr>
              <a:t>Zip Codes with the Highest Report Number</a:t>
            </a:r>
            <a:endParaRPr>
              <a:latin typeface="Avenir"/>
              <a:ea typeface="Avenir"/>
              <a:cs typeface="Avenir"/>
              <a:sym typeface="Avenir"/>
            </a:endParaRPr>
          </a:p>
        </p:txBody>
      </p:sp>
      <p:sp>
        <p:nvSpPr>
          <p:cNvPr id="179" name="Google Shape;179;p31"/>
          <p:cNvSpPr txBox="1"/>
          <p:nvPr>
            <p:ph idx="1" type="body"/>
          </p:nvPr>
        </p:nvSpPr>
        <p:spPr>
          <a:xfrm>
            <a:off x="311700" y="952475"/>
            <a:ext cx="4260300" cy="211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400" u="sng">
                <a:solidFill>
                  <a:schemeClr val="dk1"/>
                </a:solidFill>
                <a:latin typeface="Avenir"/>
                <a:ea typeface="Avenir"/>
                <a:cs typeface="Avenir"/>
                <a:sym typeface="Avenir"/>
              </a:rPr>
              <a:t>02124</a:t>
            </a:r>
            <a:endParaRPr b="1" sz="2800" u="sng">
              <a:solidFill>
                <a:schemeClr val="dk1"/>
              </a:solidFill>
              <a:latin typeface="Avenir"/>
              <a:ea typeface="Avenir"/>
              <a:cs typeface="Avenir"/>
              <a:sym typeface="Avenir"/>
            </a:endParaRPr>
          </a:p>
          <a:p>
            <a:pPr indent="0" lvl="0" marL="0" rtl="0" algn="ctr">
              <a:spcBef>
                <a:spcPts val="0"/>
              </a:spcBef>
              <a:spcAft>
                <a:spcPts val="0"/>
              </a:spcAft>
              <a:buNone/>
            </a:pPr>
            <a:r>
              <a:rPr b="1" lang="en" sz="1700">
                <a:solidFill>
                  <a:schemeClr val="dk1"/>
                </a:solidFill>
                <a:latin typeface="Avenir"/>
                <a:ea typeface="Avenir"/>
                <a:cs typeface="Avenir"/>
                <a:sym typeface="Avenir"/>
              </a:rPr>
              <a:t>DORCHESTER CENTER</a:t>
            </a:r>
            <a:endParaRPr b="1"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Population: 47,783</a:t>
            </a:r>
            <a:endParaRPr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Land Area: 3.00 sq mi	</a:t>
            </a:r>
            <a:endParaRPr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Population Density: 15,913 people per sq mi</a:t>
            </a:r>
            <a:endParaRPr sz="1700">
              <a:solidFill>
                <a:schemeClr val="dk1"/>
              </a:solidFill>
              <a:latin typeface="Avenir"/>
              <a:ea typeface="Avenir"/>
              <a:cs typeface="Avenir"/>
              <a:sym typeface="Avenir"/>
            </a:endParaRPr>
          </a:p>
        </p:txBody>
      </p:sp>
      <p:pic>
        <p:nvPicPr>
          <p:cNvPr id="180" name="Google Shape;180;p31"/>
          <p:cNvPicPr preferRelativeResize="0"/>
          <p:nvPr/>
        </p:nvPicPr>
        <p:blipFill>
          <a:blip r:embed="rId3">
            <a:alphaModFix/>
          </a:blip>
          <a:stretch>
            <a:fillRect/>
          </a:stretch>
        </p:blipFill>
        <p:spPr>
          <a:xfrm>
            <a:off x="4735900" y="868663"/>
            <a:ext cx="4267199" cy="2844799"/>
          </a:xfrm>
          <a:prstGeom prst="rect">
            <a:avLst/>
          </a:prstGeom>
          <a:noFill/>
          <a:ln>
            <a:noFill/>
          </a:ln>
        </p:spPr>
      </p:pic>
      <p:sp>
        <p:nvSpPr>
          <p:cNvPr id="181" name="Google Shape;181;p31"/>
          <p:cNvSpPr txBox="1"/>
          <p:nvPr>
            <p:ph idx="1" type="body"/>
          </p:nvPr>
        </p:nvSpPr>
        <p:spPr>
          <a:xfrm>
            <a:off x="311700" y="3070175"/>
            <a:ext cx="4260300" cy="211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400" u="sng">
                <a:solidFill>
                  <a:schemeClr val="dk1"/>
                </a:solidFill>
                <a:latin typeface="Avenir"/>
                <a:ea typeface="Avenir"/>
                <a:cs typeface="Avenir"/>
                <a:sym typeface="Avenir"/>
              </a:rPr>
              <a:t>02130</a:t>
            </a:r>
            <a:endParaRPr b="1" sz="2800" u="sng">
              <a:solidFill>
                <a:schemeClr val="dk1"/>
              </a:solidFill>
              <a:latin typeface="Avenir"/>
              <a:ea typeface="Avenir"/>
              <a:cs typeface="Avenir"/>
              <a:sym typeface="Avenir"/>
            </a:endParaRPr>
          </a:p>
          <a:p>
            <a:pPr indent="0" lvl="0" marL="0" rtl="0" algn="ctr">
              <a:spcBef>
                <a:spcPts val="0"/>
              </a:spcBef>
              <a:spcAft>
                <a:spcPts val="0"/>
              </a:spcAft>
              <a:buNone/>
            </a:pPr>
            <a:r>
              <a:rPr b="1" lang="en" sz="1700">
                <a:solidFill>
                  <a:schemeClr val="dk1"/>
                </a:solidFill>
                <a:latin typeface="Avenir"/>
                <a:ea typeface="Avenir"/>
                <a:cs typeface="Avenir"/>
                <a:sym typeface="Avenir"/>
              </a:rPr>
              <a:t>JAMAICA PLAIN</a:t>
            </a:r>
            <a:endParaRPr b="1"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Population: </a:t>
            </a:r>
            <a:r>
              <a:rPr lang="en" sz="1700">
                <a:solidFill>
                  <a:schemeClr val="dk1"/>
                </a:solidFill>
                <a:latin typeface="Avenir"/>
                <a:ea typeface="Avenir"/>
                <a:cs typeface="Avenir"/>
                <a:sym typeface="Avenir"/>
              </a:rPr>
              <a:t>35,401</a:t>
            </a:r>
            <a:endParaRPr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Land Area: </a:t>
            </a:r>
            <a:r>
              <a:rPr lang="en" sz="1700">
                <a:solidFill>
                  <a:schemeClr val="dk1"/>
                </a:solidFill>
                <a:latin typeface="Avenir"/>
                <a:ea typeface="Avenir"/>
                <a:cs typeface="Avenir"/>
                <a:sym typeface="Avenir"/>
              </a:rPr>
              <a:t>3.33</a:t>
            </a:r>
            <a:r>
              <a:rPr lang="en" sz="1700">
                <a:solidFill>
                  <a:schemeClr val="dk1"/>
                </a:solidFill>
                <a:latin typeface="Avenir"/>
                <a:ea typeface="Avenir"/>
                <a:cs typeface="Avenir"/>
                <a:sym typeface="Avenir"/>
              </a:rPr>
              <a:t> sq mi	</a:t>
            </a:r>
            <a:endParaRPr sz="1700">
              <a:solidFill>
                <a:schemeClr val="dk1"/>
              </a:solidFill>
              <a:latin typeface="Avenir"/>
              <a:ea typeface="Avenir"/>
              <a:cs typeface="Avenir"/>
              <a:sym typeface="Avenir"/>
            </a:endParaRPr>
          </a:p>
          <a:p>
            <a:pPr indent="0" lvl="0" marL="0" rtl="0" algn="ctr">
              <a:spcBef>
                <a:spcPts val="0"/>
              </a:spcBef>
              <a:spcAft>
                <a:spcPts val="0"/>
              </a:spcAft>
              <a:buNone/>
            </a:pPr>
            <a:r>
              <a:rPr lang="en" sz="1700">
                <a:solidFill>
                  <a:schemeClr val="dk1"/>
                </a:solidFill>
                <a:latin typeface="Avenir"/>
                <a:ea typeface="Avenir"/>
                <a:cs typeface="Avenir"/>
                <a:sym typeface="Avenir"/>
              </a:rPr>
              <a:t>Population Density: </a:t>
            </a:r>
            <a:r>
              <a:rPr lang="en" sz="1700">
                <a:solidFill>
                  <a:schemeClr val="dk1"/>
                </a:solidFill>
                <a:latin typeface="Avenir"/>
                <a:ea typeface="Avenir"/>
                <a:cs typeface="Avenir"/>
                <a:sym typeface="Avenir"/>
              </a:rPr>
              <a:t>10,618</a:t>
            </a:r>
            <a:r>
              <a:rPr lang="en" sz="1700">
                <a:solidFill>
                  <a:schemeClr val="dk1"/>
                </a:solidFill>
                <a:latin typeface="Avenir"/>
                <a:ea typeface="Avenir"/>
                <a:cs typeface="Avenir"/>
                <a:sym typeface="Avenir"/>
              </a:rPr>
              <a:t> people per sq mi</a:t>
            </a:r>
            <a:endParaRPr sz="1700">
              <a:solidFill>
                <a:schemeClr val="dk1"/>
              </a:solidFill>
              <a:latin typeface="Avenir"/>
              <a:ea typeface="Avenir"/>
              <a:cs typeface="Avenir"/>
              <a:sym typeface="Avenir"/>
            </a:endParaRPr>
          </a:p>
        </p:txBody>
      </p:sp>
      <p:sp>
        <p:nvSpPr>
          <p:cNvPr id="182" name="Google Shape;182;p31"/>
          <p:cNvSpPr txBox="1"/>
          <p:nvPr/>
        </p:nvSpPr>
        <p:spPr>
          <a:xfrm>
            <a:off x="4845600" y="3860475"/>
            <a:ext cx="4298400" cy="13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nir"/>
                <a:ea typeface="Avenir"/>
                <a:cs typeface="Avenir"/>
                <a:sym typeface="Avenir"/>
              </a:rPr>
              <a:t>Potential Extension Project!</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Looking Deeper into Zip code Stats and Demographics </a:t>
            </a:r>
            <a:r>
              <a:rPr lang="en" sz="1500">
                <a:solidFill>
                  <a:schemeClr val="dk1"/>
                </a:solidFill>
                <a:latin typeface="Avenir"/>
                <a:ea typeface="Avenir"/>
                <a:cs typeface="Avenir"/>
                <a:sym typeface="Avenir"/>
              </a:rPr>
              <a:t>(</a:t>
            </a:r>
            <a:r>
              <a:rPr lang="en" sz="1500" u="sng">
                <a:solidFill>
                  <a:schemeClr val="accent1"/>
                </a:solidFill>
                <a:latin typeface="Avenir"/>
                <a:ea typeface="Avenir"/>
                <a:cs typeface="Avenir"/>
                <a:sym typeface="Avenir"/>
                <a:hlinkClick r:id="rId4">
                  <a:extLst>
                    <a:ext uri="{A12FA001-AC4F-418D-AE19-62706E023703}">
                      <ahyp:hlinkClr val="tx"/>
                    </a:ext>
                  </a:extLst>
                </a:hlinkClick>
              </a:rPr>
              <a:t>https://www.unitedstateszipcodes.org/</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28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Zip Codes (Continued)</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188" name="Google Shape;188;p32"/>
          <p:cNvSpPr txBox="1"/>
          <p:nvPr/>
        </p:nvSpPr>
        <p:spPr>
          <a:xfrm>
            <a:off x="4290550" y="855750"/>
            <a:ext cx="46446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11150" lvl="0" marL="457200" rtl="0" algn="l">
              <a:lnSpc>
                <a:spcPct val="150000"/>
              </a:lnSpc>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The heatmap shows the frequency of animal reports from 2011 to 2023 across different zip codes.</a:t>
            </a:r>
            <a:endParaRPr sz="1300">
              <a:solidFill>
                <a:schemeClr val="dk1"/>
              </a:solidFill>
              <a:latin typeface="Avenir"/>
              <a:ea typeface="Avenir"/>
              <a:cs typeface="Avenir"/>
              <a:sym typeface="Avenir"/>
            </a:endParaRPr>
          </a:p>
          <a:p>
            <a:pPr indent="-311150" lvl="0" marL="457200" rtl="0" algn="l">
              <a:lnSpc>
                <a:spcPct val="150000"/>
              </a:lnSpc>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The consistent presence of lighter colors (yellow-green) in the early years across all zip codes suggests fewer reports or less comprehensive data collection during that period.</a:t>
            </a:r>
            <a:endParaRPr sz="1300">
              <a:solidFill>
                <a:schemeClr val="dk1"/>
              </a:solidFill>
              <a:latin typeface="Avenir"/>
              <a:ea typeface="Avenir"/>
              <a:cs typeface="Avenir"/>
              <a:sym typeface="Avenir"/>
            </a:endParaRPr>
          </a:p>
          <a:p>
            <a:pPr indent="-311150" lvl="0" marL="457200" rtl="0" algn="l">
              <a:lnSpc>
                <a:spcPct val="150000"/>
              </a:lnSpc>
              <a:spcBef>
                <a:spcPts val="0"/>
              </a:spcBef>
              <a:spcAft>
                <a:spcPts val="0"/>
              </a:spcAft>
              <a:buClr>
                <a:schemeClr val="dk1"/>
              </a:buClr>
              <a:buSzPts val="1300"/>
              <a:buFont typeface="Avenir"/>
              <a:buChar char="●"/>
            </a:pPr>
            <a:r>
              <a:rPr lang="en" sz="1300">
                <a:solidFill>
                  <a:schemeClr val="dk1"/>
                </a:solidFill>
                <a:latin typeface="Avenir"/>
                <a:ea typeface="Avenir"/>
                <a:cs typeface="Avenir"/>
                <a:sym typeface="Avenir"/>
              </a:rPr>
              <a:t>Zip codes 02124, 02125, and 02130 have notably darker squares</a:t>
            </a:r>
            <a:endParaRPr sz="2000">
              <a:solidFill>
                <a:schemeClr val="dk2"/>
              </a:solidFill>
              <a:latin typeface="Avenir"/>
              <a:ea typeface="Avenir"/>
              <a:cs typeface="Avenir"/>
              <a:sym typeface="Avenir"/>
            </a:endParaRPr>
          </a:p>
        </p:txBody>
      </p:sp>
      <p:sp>
        <p:nvSpPr>
          <p:cNvPr id="189" name="Google Shape;189;p32"/>
          <p:cNvSpPr txBox="1"/>
          <p:nvPr/>
        </p:nvSpPr>
        <p:spPr>
          <a:xfrm>
            <a:off x="336775" y="3963650"/>
            <a:ext cx="7670700" cy="11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Avenir"/>
                <a:ea typeface="Avenir"/>
                <a:cs typeface="Avenir"/>
                <a:sym typeface="Avenir"/>
              </a:rPr>
              <a:t>Analysis</a:t>
            </a:r>
            <a:endParaRPr b="1" sz="900" u="sng">
              <a:solidFill>
                <a:schemeClr val="dk1"/>
              </a:solidFill>
              <a:latin typeface="Avenir"/>
              <a:ea typeface="Avenir"/>
              <a:cs typeface="Avenir"/>
              <a:sym typeface="Avenir"/>
            </a:endParaRPr>
          </a:p>
          <a:p>
            <a:pPr indent="-311150" lvl="0" marL="457200" rtl="0" algn="l">
              <a:lnSpc>
                <a:spcPct val="115000"/>
              </a:lnSpc>
              <a:spcBef>
                <a:spcPts val="0"/>
              </a:spcBef>
              <a:spcAft>
                <a:spcPts val="0"/>
              </a:spcAft>
              <a:buClr>
                <a:schemeClr val="dk1"/>
              </a:buClr>
              <a:buSzPts val="1300"/>
              <a:buFont typeface="Roboto"/>
              <a:buChar char="●"/>
            </a:pPr>
            <a:r>
              <a:rPr b="1" lang="en" sz="1300">
                <a:solidFill>
                  <a:schemeClr val="dk1"/>
                </a:solidFill>
                <a:latin typeface="Avenir"/>
                <a:ea typeface="Avenir"/>
                <a:cs typeface="Avenir"/>
                <a:sym typeface="Avenir"/>
              </a:rPr>
              <a:t>Yearly Variations</a:t>
            </a:r>
            <a:r>
              <a:rPr lang="en" sz="1300">
                <a:solidFill>
                  <a:schemeClr val="dk1"/>
                </a:solidFill>
                <a:latin typeface="Avenir"/>
                <a:ea typeface="Avenir"/>
                <a:cs typeface="Avenir"/>
                <a:sym typeface="Avenir"/>
              </a:rPr>
              <a:t>: Some years show an even spread of reports across zip codes, while others display a concentration in specific areas</a:t>
            </a:r>
            <a:endParaRPr sz="1900">
              <a:solidFill>
                <a:schemeClr val="dk1"/>
              </a:solidFill>
              <a:latin typeface="Avenir"/>
              <a:ea typeface="Avenir"/>
              <a:cs typeface="Avenir"/>
              <a:sym typeface="Avenir"/>
            </a:endParaRPr>
          </a:p>
        </p:txBody>
      </p:sp>
      <p:pic>
        <p:nvPicPr>
          <p:cNvPr id="190" name="Google Shape;190;p32"/>
          <p:cNvPicPr preferRelativeResize="0"/>
          <p:nvPr/>
        </p:nvPicPr>
        <p:blipFill rotWithShape="1">
          <a:blip r:embed="rId3">
            <a:alphaModFix/>
          </a:blip>
          <a:srcRect b="1874" l="1671" r="0" t="0"/>
          <a:stretch/>
        </p:blipFill>
        <p:spPr>
          <a:xfrm>
            <a:off x="252025" y="904975"/>
            <a:ext cx="4038524" cy="3058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venir"/>
                <a:ea typeface="Avenir"/>
                <a:cs typeface="Avenir"/>
                <a:sym typeface="Avenir"/>
              </a:rPr>
              <a:t>From Early Insights</a:t>
            </a:r>
            <a:endParaRPr>
              <a:latin typeface="Avenir"/>
              <a:ea typeface="Avenir"/>
              <a:cs typeface="Avenir"/>
              <a:sym typeface="Avenir"/>
            </a:endParaRPr>
          </a:p>
        </p:txBody>
      </p:sp>
      <p:sp>
        <p:nvSpPr>
          <p:cNvPr id="68" name="Google Shape;68;p15"/>
          <p:cNvSpPr txBox="1"/>
          <p:nvPr/>
        </p:nvSpPr>
        <p:spPr>
          <a:xfrm>
            <a:off x="2863200" y="3003825"/>
            <a:ext cx="3417600" cy="7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E06666"/>
                </a:solidFill>
                <a:latin typeface="Avenir"/>
                <a:ea typeface="Avenir"/>
                <a:cs typeface="Avenir"/>
                <a:sym typeface="Avenir"/>
              </a:rPr>
              <a:t>Changes from Early Insights are highlighted with a red star</a:t>
            </a:r>
            <a:endParaRPr sz="1800">
              <a:solidFill>
                <a:srgbClr val="E06666"/>
              </a:solidFill>
              <a:latin typeface="Avenir"/>
              <a:ea typeface="Avenir"/>
              <a:cs typeface="Avenir"/>
              <a:sym typeface="Avenir"/>
            </a:endParaRPr>
          </a:p>
        </p:txBody>
      </p:sp>
      <p:sp>
        <p:nvSpPr>
          <p:cNvPr id="69" name="Google Shape;69;p15"/>
          <p:cNvSpPr/>
          <p:nvPr/>
        </p:nvSpPr>
        <p:spPr>
          <a:xfrm>
            <a:off x="4429050" y="3769725"/>
            <a:ext cx="285900" cy="251400"/>
          </a:xfrm>
          <a:prstGeom prst="star5">
            <a:avLst>
              <a:gd fmla="val 19098" name="adj"/>
              <a:gd fmla="val 105146" name="hf"/>
              <a:gd fmla="val 110557" name="vf"/>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119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Z</a:t>
            </a:r>
            <a:r>
              <a:rPr lang="en">
                <a:latin typeface="Avenir"/>
                <a:ea typeface="Avenir"/>
                <a:cs typeface="Avenir"/>
                <a:sym typeface="Avenir"/>
              </a:rPr>
              <a:t>ip Codes and Number of Unique Types of Animals</a:t>
            </a:r>
            <a:endParaRPr>
              <a:latin typeface="Avenir"/>
              <a:ea typeface="Avenir"/>
              <a:cs typeface="Avenir"/>
              <a:sym typeface="Avenir"/>
            </a:endParaRPr>
          </a:p>
        </p:txBody>
      </p:sp>
      <p:pic>
        <p:nvPicPr>
          <p:cNvPr id="196" name="Google Shape;196;p33"/>
          <p:cNvPicPr preferRelativeResize="0"/>
          <p:nvPr/>
        </p:nvPicPr>
        <p:blipFill>
          <a:blip r:embed="rId3">
            <a:alphaModFix/>
          </a:blip>
          <a:stretch>
            <a:fillRect/>
          </a:stretch>
        </p:blipFill>
        <p:spPr>
          <a:xfrm>
            <a:off x="191700" y="691975"/>
            <a:ext cx="4889399" cy="3237575"/>
          </a:xfrm>
          <a:prstGeom prst="rect">
            <a:avLst/>
          </a:prstGeom>
          <a:noFill/>
          <a:ln>
            <a:noFill/>
          </a:ln>
        </p:spPr>
      </p:pic>
      <p:sp>
        <p:nvSpPr>
          <p:cNvPr id="197" name="Google Shape;197;p33"/>
          <p:cNvSpPr txBox="1"/>
          <p:nvPr/>
        </p:nvSpPr>
        <p:spPr>
          <a:xfrm>
            <a:off x="5081100" y="787800"/>
            <a:ext cx="40629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Zip-codes close to each other have similar amount of different animals, meaning that there code be animal burrows or nests that cross zip-code boundaries</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There is only a gradual decrease meaning that there isn’t a large amount of difference between the zip-codes</a:t>
            </a:r>
            <a:endParaRPr sz="2100">
              <a:solidFill>
                <a:schemeClr val="dk2"/>
              </a:solidFill>
              <a:latin typeface="Avenir"/>
              <a:ea typeface="Avenir"/>
              <a:cs typeface="Avenir"/>
              <a:sym typeface="Avenir"/>
            </a:endParaRPr>
          </a:p>
        </p:txBody>
      </p:sp>
      <p:sp>
        <p:nvSpPr>
          <p:cNvPr id="198" name="Google Shape;198;p33"/>
          <p:cNvSpPr txBox="1"/>
          <p:nvPr/>
        </p:nvSpPr>
        <p:spPr>
          <a:xfrm>
            <a:off x="435900" y="3849350"/>
            <a:ext cx="8572500" cy="1162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Shows that there are a significant amount of zip codes that have more than 15 different types of animals, showing that each zip code has a variety of different animals</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Higher pet ownership rates in certain zip codes could contribute to the number of reports.</a:t>
            </a:r>
            <a:endParaRPr sz="1200">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236975"/>
            <a:ext cx="872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Yearly Heatmap of All Animal Requests</a:t>
            </a:r>
            <a:endParaRPr>
              <a:latin typeface="Avenir"/>
              <a:ea typeface="Avenir"/>
              <a:cs typeface="Avenir"/>
              <a:sym typeface="Avenir"/>
            </a:endParaRPr>
          </a:p>
        </p:txBody>
      </p:sp>
      <p:pic>
        <p:nvPicPr>
          <p:cNvPr id="204" name="Google Shape;204;p34"/>
          <p:cNvPicPr preferRelativeResize="0"/>
          <p:nvPr/>
        </p:nvPicPr>
        <p:blipFill>
          <a:blip r:embed="rId3">
            <a:alphaModFix/>
          </a:blip>
          <a:stretch>
            <a:fillRect/>
          </a:stretch>
        </p:blipFill>
        <p:spPr>
          <a:xfrm>
            <a:off x="266425" y="961477"/>
            <a:ext cx="4132076" cy="3418477"/>
          </a:xfrm>
          <a:prstGeom prst="rect">
            <a:avLst/>
          </a:prstGeom>
          <a:noFill/>
          <a:ln>
            <a:noFill/>
          </a:ln>
        </p:spPr>
      </p:pic>
      <p:pic>
        <p:nvPicPr>
          <p:cNvPr id="205" name="Google Shape;205;p34"/>
          <p:cNvPicPr preferRelativeResize="0"/>
          <p:nvPr/>
        </p:nvPicPr>
        <p:blipFill>
          <a:blip r:embed="rId4">
            <a:alphaModFix/>
          </a:blip>
          <a:stretch>
            <a:fillRect/>
          </a:stretch>
        </p:blipFill>
        <p:spPr>
          <a:xfrm>
            <a:off x="4674822" y="961475"/>
            <a:ext cx="4202752" cy="3476951"/>
          </a:xfrm>
          <a:prstGeom prst="rect">
            <a:avLst/>
          </a:prstGeom>
          <a:noFill/>
          <a:ln>
            <a:noFill/>
          </a:ln>
        </p:spPr>
      </p:pic>
      <p:sp>
        <p:nvSpPr>
          <p:cNvPr id="206" name="Google Shape;206;p34"/>
          <p:cNvSpPr txBox="1"/>
          <p:nvPr>
            <p:ph type="title"/>
          </p:nvPr>
        </p:nvSpPr>
        <p:spPr>
          <a:xfrm>
            <a:off x="208650" y="4438425"/>
            <a:ext cx="4281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Avenir"/>
                <a:ea typeface="Avenir"/>
                <a:cs typeface="Avenir"/>
                <a:sym typeface="Avenir"/>
              </a:rPr>
              <a:t>2013</a:t>
            </a:r>
            <a:endParaRPr>
              <a:latin typeface="Avenir"/>
              <a:ea typeface="Avenir"/>
              <a:cs typeface="Avenir"/>
              <a:sym typeface="Avenir"/>
            </a:endParaRPr>
          </a:p>
        </p:txBody>
      </p:sp>
      <p:sp>
        <p:nvSpPr>
          <p:cNvPr id="207" name="Google Shape;207;p34"/>
          <p:cNvSpPr txBox="1"/>
          <p:nvPr>
            <p:ph type="title"/>
          </p:nvPr>
        </p:nvSpPr>
        <p:spPr>
          <a:xfrm>
            <a:off x="4490550" y="4438425"/>
            <a:ext cx="4547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Avenir"/>
                <a:ea typeface="Avenir"/>
                <a:cs typeface="Avenir"/>
                <a:sym typeface="Avenir"/>
              </a:rPr>
              <a:t>2023</a:t>
            </a:r>
            <a:endParaRPr>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nvSpPr>
        <p:spPr>
          <a:xfrm>
            <a:off x="6590600" y="231175"/>
            <a:ext cx="2553300" cy="47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nir"/>
                <a:ea typeface="Avenir"/>
                <a:cs typeface="Avenir"/>
                <a:sym typeface="Avenir"/>
              </a:rPr>
              <a:t>Heatmaps of every year next to each other</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t/>
            </a:r>
            <a:endParaRPr sz="1800" u="sng">
              <a:solidFill>
                <a:schemeClr val="dk1"/>
              </a:solidFill>
              <a:latin typeface="Avenir"/>
              <a:ea typeface="Avenir"/>
              <a:cs typeface="Avenir"/>
              <a:sym typeface="Avenir"/>
            </a:endParaRPr>
          </a:p>
          <a:p>
            <a:pPr indent="0" lvl="0" marL="0" rtl="0" algn="l">
              <a:spcBef>
                <a:spcPts val="0"/>
              </a:spcBef>
              <a:spcAft>
                <a:spcPts val="0"/>
              </a:spcAft>
              <a:buNone/>
            </a:pPr>
            <a:r>
              <a:rPr lang="en" sz="1800">
                <a:solidFill>
                  <a:schemeClr val="dk1"/>
                </a:solidFill>
                <a:latin typeface="Avenir"/>
                <a:ea typeface="Avenir"/>
                <a:cs typeface="Avenir"/>
                <a:sym typeface="Avenir"/>
              </a:rPr>
              <a:t>Analysis:</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Heatmap looks like its blooming with the spring and summer months of the year</a:t>
            </a:r>
            <a:endParaRPr sz="1800">
              <a:solidFill>
                <a:schemeClr val="dk1"/>
              </a:solidFill>
              <a:latin typeface="Avenir"/>
              <a:ea typeface="Avenir"/>
              <a:cs typeface="Avenir"/>
              <a:sym typeface="Avenir"/>
            </a:endParaRPr>
          </a:p>
        </p:txBody>
      </p:sp>
      <p:pic>
        <p:nvPicPr>
          <p:cNvPr id="213" name="Google Shape;213;p35" title="gifbyzipcode.mp4">
            <a:hlinkClick r:id="rId3"/>
          </p:cNvPr>
          <p:cNvPicPr preferRelativeResize="0"/>
          <p:nvPr/>
        </p:nvPicPr>
        <p:blipFill>
          <a:blip r:embed="rId4">
            <a:alphaModFix/>
          </a:blip>
          <a:stretch>
            <a:fillRect/>
          </a:stretch>
        </p:blipFill>
        <p:spPr>
          <a:xfrm>
            <a:off x="0" y="0"/>
            <a:ext cx="6590600" cy="509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ANIMAL TYPES</a:t>
            </a:r>
            <a:endParaRPr sz="10000">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213550" y="7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Avenir"/>
                <a:ea typeface="Avenir"/>
                <a:cs typeface="Avenir"/>
                <a:sym typeface="Avenir"/>
              </a:rPr>
              <a:t>What kinds of animals are most common in complaints?</a:t>
            </a:r>
            <a:endParaRPr/>
          </a:p>
          <a:p>
            <a:pPr indent="0" lvl="0" marL="0" rtl="0" algn="l">
              <a:spcBef>
                <a:spcPts val="0"/>
              </a:spcBef>
              <a:spcAft>
                <a:spcPts val="0"/>
              </a:spcAft>
              <a:buNone/>
            </a:pPr>
            <a:r>
              <a:t/>
            </a:r>
            <a:endParaRPr/>
          </a:p>
        </p:txBody>
      </p:sp>
      <p:sp>
        <p:nvSpPr>
          <p:cNvPr id="224" name="Google Shape;224;p37"/>
          <p:cNvSpPr txBox="1"/>
          <p:nvPr/>
        </p:nvSpPr>
        <p:spPr>
          <a:xfrm>
            <a:off x="5081100" y="822075"/>
            <a:ext cx="40629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The bar graph shows that most of the reports come from the top 4 animals (Dog, Cat, Bird, Squirrel)</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Other animals are usually one-off instances that could be considered special cases</a:t>
            </a:r>
            <a:endParaRPr sz="2100">
              <a:solidFill>
                <a:schemeClr val="dk2"/>
              </a:solidFill>
              <a:latin typeface="Avenir"/>
              <a:ea typeface="Avenir"/>
              <a:cs typeface="Avenir"/>
              <a:sym typeface="Avenir"/>
            </a:endParaRPr>
          </a:p>
        </p:txBody>
      </p:sp>
      <p:sp>
        <p:nvSpPr>
          <p:cNvPr id="225" name="Google Shape;225;p37"/>
          <p:cNvSpPr txBox="1"/>
          <p:nvPr/>
        </p:nvSpPr>
        <p:spPr>
          <a:xfrm>
            <a:off x="285750" y="3944475"/>
            <a:ext cx="8572500" cy="101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292100" lvl="0" marL="457200" rtl="0" algn="l">
              <a:lnSpc>
                <a:spcPct val="15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A s</a:t>
            </a:r>
            <a:r>
              <a:rPr lang="en" sz="1000">
                <a:solidFill>
                  <a:schemeClr val="dk1"/>
                </a:solidFill>
                <a:latin typeface="Avenir"/>
                <a:ea typeface="Avenir"/>
                <a:cs typeface="Avenir"/>
                <a:sym typeface="Avenir"/>
              </a:rPr>
              <a:t>ignificant </a:t>
            </a:r>
            <a:r>
              <a:rPr lang="en" sz="1000">
                <a:solidFill>
                  <a:schemeClr val="dk1"/>
                </a:solidFill>
                <a:latin typeface="Avenir"/>
                <a:ea typeface="Avenir"/>
                <a:cs typeface="Avenir"/>
                <a:sym typeface="Avenir"/>
              </a:rPr>
              <a:t>amount</a:t>
            </a:r>
            <a:r>
              <a:rPr lang="en" sz="1000">
                <a:solidFill>
                  <a:schemeClr val="dk1"/>
                </a:solidFill>
                <a:latin typeface="Avenir"/>
                <a:ea typeface="Avenir"/>
                <a:cs typeface="Avenir"/>
                <a:sym typeface="Avenir"/>
              </a:rPr>
              <a:t> of reports could be pets and the rest are wild animals, however, we don’t know if incidents animals such as cat or birds are for pets or for strays, probably a mix of both</a:t>
            </a:r>
            <a:endParaRPr sz="1000">
              <a:solidFill>
                <a:schemeClr val="dk1"/>
              </a:solidFill>
              <a:latin typeface="Avenir"/>
              <a:ea typeface="Avenir"/>
              <a:cs typeface="Avenir"/>
              <a:sym typeface="Avenir"/>
            </a:endParaRPr>
          </a:p>
          <a:p>
            <a:pPr indent="-292100" lvl="0" marL="457200" rtl="0" algn="l">
              <a:lnSpc>
                <a:spcPct val="115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Higher pet ownership rates codes could contribute to the number of reports</a:t>
            </a:r>
            <a:endParaRPr sz="1000">
              <a:solidFill>
                <a:schemeClr val="dk1"/>
              </a:solidFill>
              <a:latin typeface="Avenir"/>
              <a:ea typeface="Avenir"/>
              <a:cs typeface="Avenir"/>
              <a:sym typeface="Avenir"/>
            </a:endParaRPr>
          </a:p>
          <a:p>
            <a:pPr indent="-292100" lvl="0" marL="457200" rtl="0" algn="l">
              <a:lnSpc>
                <a:spcPct val="15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Most of the resources can be dedicated to handling a certain type of animals</a:t>
            </a:r>
            <a:endParaRPr sz="1000">
              <a:solidFill>
                <a:schemeClr val="dk1"/>
              </a:solidFill>
              <a:latin typeface="Avenir"/>
              <a:ea typeface="Avenir"/>
              <a:cs typeface="Avenir"/>
              <a:sym typeface="Avenir"/>
            </a:endParaRPr>
          </a:p>
        </p:txBody>
      </p:sp>
      <p:pic>
        <p:nvPicPr>
          <p:cNvPr id="226" name="Google Shape;226;p37"/>
          <p:cNvPicPr preferRelativeResize="0"/>
          <p:nvPr/>
        </p:nvPicPr>
        <p:blipFill rotWithShape="1">
          <a:blip r:embed="rId3">
            <a:alphaModFix/>
          </a:blip>
          <a:srcRect b="2134" l="2629" r="7312" t="6666"/>
          <a:stretch/>
        </p:blipFill>
        <p:spPr>
          <a:xfrm>
            <a:off x="285750" y="603075"/>
            <a:ext cx="4758124" cy="322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nvSpPr>
        <p:spPr>
          <a:xfrm>
            <a:off x="5227025" y="513450"/>
            <a:ext cx="3917100" cy="3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endParaRPr sz="1500" u="sng">
              <a:solidFill>
                <a:schemeClr val="dk1"/>
              </a:solidFill>
              <a:latin typeface="Avenir"/>
              <a:ea typeface="Avenir"/>
              <a:cs typeface="Avenir"/>
              <a:sym typeface="Avenir"/>
            </a:endParaRPr>
          </a:p>
          <a:p>
            <a:pPr indent="0" lvl="0" marL="0" rtl="0" algn="l">
              <a:spcBef>
                <a:spcPts val="0"/>
              </a:spcBef>
              <a:spcAft>
                <a:spcPts val="0"/>
              </a:spcAft>
              <a:buNone/>
            </a:pPr>
            <a:r>
              <a:t/>
            </a:r>
            <a:endParaRPr sz="1500" u="sng">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The bar graph shows the number of reports of the top 5 animals</a:t>
            </a:r>
            <a:endParaRPr sz="1200">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All animal reports are </a:t>
            </a:r>
            <a:r>
              <a:rPr lang="en" sz="1200">
                <a:solidFill>
                  <a:schemeClr val="dk1"/>
                </a:solidFill>
                <a:latin typeface="Avenir"/>
                <a:ea typeface="Avenir"/>
                <a:cs typeface="Avenir"/>
                <a:sym typeface="Avenir"/>
              </a:rPr>
              <a:t>steadily</a:t>
            </a:r>
            <a:r>
              <a:rPr lang="en" sz="1200">
                <a:solidFill>
                  <a:schemeClr val="dk1"/>
                </a:solidFill>
                <a:latin typeface="Avenir"/>
                <a:ea typeface="Avenir"/>
                <a:cs typeface="Avenir"/>
                <a:sym typeface="Avenir"/>
              </a:rPr>
              <a:t> increasing year by year, and there is a bit of an uptick right after 2020</a:t>
            </a:r>
            <a:endParaRPr sz="1200">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Dogs are the only </a:t>
            </a:r>
            <a:r>
              <a:rPr lang="en" sz="1200">
                <a:solidFill>
                  <a:schemeClr val="dk1"/>
                </a:solidFill>
                <a:latin typeface="Avenir"/>
                <a:ea typeface="Avenir"/>
                <a:cs typeface="Avenir"/>
                <a:sym typeface="Avenir"/>
              </a:rPr>
              <a:t>animal</a:t>
            </a:r>
            <a:r>
              <a:rPr lang="en" sz="1200">
                <a:solidFill>
                  <a:schemeClr val="dk1"/>
                </a:solidFill>
                <a:latin typeface="Avenir"/>
                <a:ea typeface="Avenir"/>
                <a:cs typeface="Avenir"/>
                <a:sym typeface="Avenir"/>
              </a:rPr>
              <a:t> that show a significant jump in both 2016/7 and after 2020, much more than any other animal</a:t>
            </a:r>
            <a:endParaRPr sz="1900">
              <a:solidFill>
                <a:schemeClr val="dk2"/>
              </a:solidFill>
              <a:latin typeface="Avenir"/>
              <a:ea typeface="Avenir"/>
              <a:cs typeface="Avenir"/>
              <a:sym typeface="Avenir"/>
            </a:endParaRPr>
          </a:p>
        </p:txBody>
      </p:sp>
      <p:sp>
        <p:nvSpPr>
          <p:cNvPr id="232" name="Google Shape;232;p38"/>
          <p:cNvSpPr txBox="1"/>
          <p:nvPr/>
        </p:nvSpPr>
        <p:spPr>
          <a:xfrm>
            <a:off x="285750" y="3698500"/>
            <a:ext cx="8718300" cy="126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nir"/>
                <a:ea typeface="Avenir"/>
                <a:cs typeface="Avenir"/>
                <a:sym typeface="Avenir"/>
              </a:rPr>
              <a:t>Analysis</a:t>
            </a:r>
            <a:endParaRPr sz="1000" u="sng">
              <a:solidFill>
                <a:schemeClr val="dk1"/>
              </a:solidFill>
              <a:latin typeface="Avenir"/>
              <a:ea typeface="Avenir"/>
              <a:cs typeface="Avenir"/>
              <a:sym typeface="Avenir"/>
            </a:endParaRPr>
          </a:p>
          <a:p>
            <a:pPr indent="-304800" lvl="0" marL="45720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Dog reports are increasing at a much higher rate than any other animal, this could either be due to more pet owners moving in or more people having dogs as pets</a:t>
            </a:r>
            <a:endParaRPr sz="1200">
              <a:solidFill>
                <a:schemeClr val="dk1"/>
              </a:solidFill>
              <a:latin typeface="Avenir"/>
              <a:ea typeface="Avenir"/>
              <a:cs typeface="Avenir"/>
              <a:sym typeface="Avenir"/>
            </a:endParaRPr>
          </a:p>
          <a:p>
            <a:pPr indent="-298450" lvl="1" marL="914400" rtl="0" algn="l">
              <a:lnSpc>
                <a:spcPct val="150000"/>
              </a:lnSpc>
              <a:spcBef>
                <a:spcPts val="0"/>
              </a:spcBef>
              <a:spcAft>
                <a:spcPts val="0"/>
              </a:spcAft>
              <a:buClr>
                <a:schemeClr val="dk1"/>
              </a:buClr>
              <a:buSzPts val="1100"/>
              <a:buFont typeface="Avenir"/>
              <a:buChar char="○"/>
            </a:pPr>
            <a:r>
              <a:rPr lang="en" sz="1200">
                <a:solidFill>
                  <a:schemeClr val="dk1"/>
                </a:solidFill>
                <a:latin typeface="Avenir"/>
                <a:ea typeface="Avenir"/>
                <a:cs typeface="Avenir"/>
                <a:sym typeface="Avenir"/>
              </a:rPr>
              <a:t>Adopting pets during quarantine was a very popular trend which could contribute to the rise of dog reports after 2020.</a:t>
            </a:r>
            <a:endParaRPr sz="1200">
              <a:solidFill>
                <a:schemeClr val="dk1"/>
              </a:solidFill>
              <a:latin typeface="Avenir"/>
              <a:ea typeface="Avenir"/>
              <a:cs typeface="Avenir"/>
              <a:sym typeface="Avenir"/>
            </a:endParaRPr>
          </a:p>
        </p:txBody>
      </p:sp>
      <p:pic>
        <p:nvPicPr>
          <p:cNvPr id="233" name="Google Shape;233;p38"/>
          <p:cNvPicPr preferRelativeResize="0"/>
          <p:nvPr/>
        </p:nvPicPr>
        <p:blipFill rotWithShape="1">
          <a:blip r:embed="rId3">
            <a:alphaModFix/>
          </a:blip>
          <a:srcRect b="0" l="5116" r="6364" t="4406"/>
          <a:stretch/>
        </p:blipFill>
        <p:spPr>
          <a:xfrm>
            <a:off x="148900" y="210525"/>
            <a:ext cx="4995676" cy="3226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205750" y="445025"/>
            <a:ext cx="4560600" cy="572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lang="en">
                <a:latin typeface="Avenir"/>
                <a:ea typeface="Avenir"/>
                <a:cs typeface="Avenir"/>
                <a:sym typeface="Avenir"/>
              </a:rPr>
              <a:t>Limitations/Roadblocks</a:t>
            </a:r>
            <a:endParaRPr>
              <a:latin typeface="Avenir"/>
              <a:ea typeface="Avenir"/>
              <a:cs typeface="Avenir"/>
              <a:sym typeface="Avenir"/>
            </a:endParaRPr>
          </a:p>
        </p:txBody>
      </p:sp>
      <p:sp>
        <p:nvSpPr>
          <p:cNvPr id="239" name="Google Shape;239;p39"/>
          <p:cNvSpPr txBox="1"/>
          <p:nvPr>
            <p:ph idx="1" type="body"/>
          </p:nvPr>
        </p:nvSpPr>
        <p:spPr>
          <a:xfrm>
            <a:off x="311700" y="1152475"/>
            <a:ext cx="8547600" cy="3416400"/>
          </a:xfrm>
          <a:prstGeom prst="rect">
            <a:avLst/>
          </a:prstGeom>
          <a:noFill/>
          <a:ln>
            <a:noFill/>
          </a:ln>
        </p:spPr>
        <p:txBody>
          <a:bodyPr anchorCtr="0" anchor="ctr" bIns="34275" lIns="68575" spcFirstLastPara="1" rIns="68575" wrap="square" tIns="34275">
            <a:normAutofit/>
          </a:bodyPr>
          <a:lstStyle/>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Errors/Inconsistencies with recorded time data</a:t>
            </a:r>
            <a:endParaRPr>
              <a:solidFill>
                <a:schemeClr val="dk1"/>
              </a:solidFill>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Some duplicate rows, may have slightly impacted counts</a:t>
            </a:r>
            <a:endParaRPr>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When finding number of each animal type, we had to add spaces around each animal name to avoid counting unwanted rows </a:t>
            </a:r>
            <a:endParaRPr>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Heatmap is hard to read because it covers too broad an area and there are too many requests</a:t>
            </a:r>
            <a:endParaRPr>
              <a:solidFill>
                <a:schemeClr val="dk1"/>
              </a:solidFill>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To mitigate this, we can make a separate heat maps for specific variables in project extension</a:t>
            </a:r>
            <a:endParaRPr>
              <a:solidFill>
                <a:schemeClr val="dk1"/>
              </a:solidFill>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Ex. Just dog request for one specific Zip Code </a:t>
            </a:r>
            <a:endParaRPr>
              <a:solidFill>
                <a:schemeClr val="dk1"/>
              </a:solidFill>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11700" y="445025"/>
            <a:ext cx="8520600" cy="572700"/>
          </a:xfrm>
          <a:prstGeom prst="rect">
            <a:avLst/>
          </a:prstGeom>
          <a:noFill/>
          <a:ln>
            <a:noFill/>
          </a:ln>
        </p:spPr>
        <p:txBody>
          <a:bodyPr anchorCtr="0" anchor="b" bIns="34275" lIns="68575" spcFirstLastPara="1" rIns="68575" wrap="square" tIns="34275">
            <a:normAutofit fontScale="90000"/>
          </a:bodyPr>
          <a:lstStyle/>
          <a:p>
            <a:pPr indent="0" lvl="0" marL="0" rtl="0" algn="l">
              <a:spcBef>
                <a:spcPts val="0"/>
              </a:spcBef>
              <a:spcAft>
                <a:spcPts val="0"/>
              </a:spcAft>
              <a:buSzPct val="39285"/>
              <a:buNone/>
            </a:pPr>
            <a:r>
              <a:rPr lang="en">
                <a:latin typeface="Avenir"/>
                <a:ea typeface="Avenir"/>
                <a:cs typeface="Avenir"/>
                <a:sym typeface="Avenir"/>
              </a:rPr>
              <a:t>Potential Extension Projects For Client to Choose From</a:t>
            </a:r>
            <a:endParaRPr>
              <a:latin typeface="Avenir"/>
              <a:ea typeface="Avenir"/>
              <a:cs typeface="Avenir"/>
              <a:sym typeface="Avenir"/>
            </a:endParaRPr>
          </a:p>
        </p:txBody>
      </p:sp>
      <p:sp>
        <p:nvSpPr>
          <p:cNvPr id="245" name="Google Shape;245;p40"/>
          <p:cNvSpPr txBox="1"/>
          <p:nvPr>
            <p:ph idx="1" type="body"/>
          </p:nvPr>
        </p:nvSpPr>
        <p:spPr>
          <a:xfrm>
            <a:off x="311700" y="1225725"/>
            <a:ext cx="8520600" cy="3608400"/>
          </a:xfrm>
          <a:prstGeom prst="rect">
            <a:avLst/>
          </a:prstGeom>
          <a:noFill/>
          <a:ln>
            <a:noFill/>
          </a:ln>
        </p:spPr>
        <p:txBody>
          <a:bodyPr anchorCtr="0" anchor="ctr" bIns="34275" lIns="68575" spcFirstLastPara="1" rIns="68575" wrap="square" tIns="34275">
            <a:normAutofit/>
          </a:bodyPr>
          <a:lstStyle/>
          <a:p>
            <a:pPr indent="-330200" lvl="0" marL="457200" rtl="0" algn="l">
              <a:lnSpc>
                <a:spcPct val="115000"/>
              </a:lnSpc>
              <a:spcBef>
                <a:spcPts val="0"/>
              </a:spcBef>
              <a:spcAft>
                <a:spcPts val="0"/>
              </a:spcAft>
              <a:buSzPts val="1600"/>
              <a:buFont typeface="Avenir"/>
              <a:buChar char="●"/>
            </a:pPr>
            <a:r>
              <a:rPr lang="en" sz="1600">
                <a:solidFill>
                  <a:schemeClr val="dk1"/>
                </a:solidFill>
                <a:latin typeface="Avenir"/>
                <a:ea typeface="Avenir"/>
                <a:cs typeface="Avenir"/>
                <a:sym typeface="Avenir"/>
              </a:rPr>
              <a:t>N</a:t>
            </a:r>
            <a:r>
              <a:rPr lang="en" sz="1600">
                <a:solidFill>
                  <a:schemeClr val="dk1"/>
                </a:solidFill>
                <a:latin typeface="Avenir"/>
                <a:ea typeface="Avenir"/>
                <a:cs typeface="Avenir"/>
                <a:sym typeface="Avenir"/>
              </a:rPr>
              <a:t>umber of requests based on </a:t>
            </a:r>
            <a:r>
              <a:rPr lang="en" sz="1600">
                <a:solidFill>
                  <a:srgbClr val="000000"/>
                </a:solidFill>
                <a:latin typeface="Avenir"/>
                <a:ea typeface="Avenir"/>
                <a:cs typeface="Avenir"/>
                <a:sym typeface="Avenir"/>
              </a:rPr>
              <a:t>Zip Code</a:t>
            </a:r>
            <a:r>
              <a:rPr lang="en" sz="1600">
                <a:solidFill>
                  <a:srgbClr val="000000"/>
                </a:solidFill>
                <a:latin typeface="Avenir"/>
                <a:ea typeface="Avenir"/>
                <a:cs typeface="Avenir"/>
                <a:sym typeface="Avenir"/>
              </a:rPr>
              <a:t> statistics and demographics from dataset below</a:t>
            </a:r>
            <a:endParaRPr sz="1600">
              <a:solidFill>
                <a:srgbClr val="000000"/>
              </a:solidFill>
              <a:latin typeface="Avenir"/>
              <a:ea typeface="Avenir"/>
              <a:cs typeface="Avenir"/>
              <a:sym typeface="Avenir"/>
            </a:endParaRPr>
          </a:p>
          <a:p>
            <a:pPr indent="-330200" lvl="1" marL="914400" rtl="0" algn="l">
              <a:lnSpc>
                <a:spcPct val="115000"/>
              </a:lnSpc>
              <a:spcBef>
                <a:spcPts val="0"/>
              </a:spcBef>
              <a:spcAft>
                <a:spcPts val="0"/>
              </a:spcAft>
              <a:buClr>
                <a:srgbClr val="000000"/>
              </a:buClr>
              <a:buSzPts val="1600"/>
              <a:buFont typeface="Avenir"/>
              <a:buChar char="○"/>
            </a:pPr>
            <a:r>
              <a:rPr lang="en" sz="1600" u="sng">
                <a:solidFill>
                  <a:schemeClr val="hlink"/>
                </a:solidFill>
                <a:latin typeface="Avenir"/>
                <a:ea typeface="Avenir"/>
                <a:cs typeface="Avenir"/>
                <a:sym typeface="Avenir"/>
                <a:hlinkClick r:id="rId3"/>
              </a:rPr>
              <a:t>https://www.unitedstateszipcodes.org/</a:t>
            </a:r>
            <a:r>
              <a:rPr lang="en" sz="1600">
                <a:solidFill>
                  <a:srgbClr val="000000"/>
                </a:solidFill>
                <a:latin typeface="Avenir"/>
                <a:ea typeface="Avenir"/>
                <a:cs typeface="Avenir"/>
                <a:sym typeface="Avenir"/>
              </a:rPr>
              <a:t> </a:t>
            </a:r>
            <a:endParaRPr sz="1600">
              <a:solidFill>
                <a:srgbClr val="000000"/>
              </a:solidFill>
              <a:latin typeface="Avenir"/>
              <a:ea typeface="Avenir"/>
              <a:cs typeface="Avenir"/>
              <a:sym typeface="Avenir"/>
            </a:endParaRPr>
          </a:p>
          <a:p>
            <a:pPr indent="-330200" lvl="0" marL="457200" rtl="0" algn="l">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Weather patterns and see if there’s any correlation between the requests and the weather (average temperatures, consecutive days of specific types of weather, etc.)</a:t>
            </a:r>
            <a:endParaRPr sz="1600">
              <a:solidFill>
                <a:srgbClr val="000000"/>
              </a:solidFill>
              <a:latin typeface="Avenir"/>
              <a:ea typeface="Avenir"/>
              <a:cs typeface="Avenir"/>
              <a:sym typeface="Avenir"/>
            </a:endParaRPr>
          </a:p>
          <a:p>
            <a:pPr indent="-330200" lvl="1" marL="914400" rtl="0" algn="l">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NOAA: </a:t>
            </a:r>
            <a:r>
              <a:rPr lang="en" sz="1600" u="sng">
                <a:solidFill>
                  <a:schemeClr val="hlink"/>
                </a:solidFill>
                <a:latin typeface="Avenir"/>
                <a:ea typeface="Avenir"/>
                <a:cs typeface="Avenir"/>
                <a:sym typeface="Avenir"/>
                <a:hlinkClick r:id="rId4"/>
              </a:rPr>
              <a:t>https://www.ncdc.noaa.gov/cdo-web/datasets#GHCND</a:t>
            </a:r>
            <a:r>
              <a:rPr lang="en" sz="1600">
                <a:solidFill>
                  <a:srgbClr val="000000"/>
                </a:solidFill>
                <a:latin typeface="Avenir"/>
                <a:ea typeface="Avenir"/>
                <a:cs typeface="Avenir"/>
                <a:sym typeface="Avenir"/>
              </a:rPr>
              <a:t>  </a:t>
            </a:r>
            <a:endParaRPr sz="1600">
              <a:solidFill>
                <a:srgbClr val="000000"/>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How many requests were never closed? </a:t>
            </a:r>
            <a:endParaRPr sz="1600">
              <a:solidFill>
                <a:schemeClr val="dk1"/>
              </a:solidFill>
              <a:latin typeface="Avenir"/>
              <a:ea typeface="Avenir"/>
              <a:cs typeface="Avenir"/>
              <a:sym typeface="Avenir"/>
            </a:endParaRPr>
          </a:p>
          <a:p>
            <a:pPr indent="-330200" lvl="1" marL="9144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it related to season or zip code? </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If a request gets closed, how many are late at the time of their closing per year? </a:t>
            </a:r>
            <a:endParaRPr sz="1600">
              <a:solidFill>
                <a:schemeClr val="dk1"/>
              </a:solidFill>
              <a:latin typeface="Avenir"/>
              <a:ea typeface="Avenir"/>
              <a:cs typeface="Avenir"/>
              <a:sym typeface="Avenir"/>
            </a:endParaRPr>
          </a:p>
          <a:p>
            <a:pPr indent="-330200" lvl="1" marL="9144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sla_target_dt: &gt; closed_dt:</a:t>
            </a:r>
            <a:endParaRPr sz="1600">
              <a:solidFill>
                <a:srgbClr val="000000"/>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663850"/>
            <a:ext cx="8520600" cy="3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u="sng">
                <a:latin typeface="Avenir"/>
                <a:ea typeface="Avenir"/>
                <a:cs typeface="Avenir"/>
                <a:sym typeface="Avenir"/>
              </a:rPr>
              <a:t>Project Summary</a:t>
            </a:r>
            <a:endParaRPr b="1" sz="3020" u="sng">
              <a:latin typeface="Avenir"/>
              <a:ea typeface="Avenir"/>
              <a:cs typeface="Avenir"/>
              <a:sym typeface="Avenir"/>
            </a:endParaRPr>
          </a:p>
        </p:txBody>
      </p:sp>
      <p:sp>
        <p:nvSpPr>
          <p:cNvPr id="75" name="Google Shape;75;p16"/>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Avenir"/>
                <a:ea typeface="Avenir"/>
                <a:cs typeface="Avenir"/>
                <a:sym typeface="Avenir"/>
              </a:rPr>
              <a:t>The city of Boston is interested in a report regarding the nature of animal complaints on the city’s 311 app. This includes the number of complaints, kinds of animals, distinct geographic areas where animal complaints are common, and trends in said complaints (such as season, or weather). </a:t>
            </a:r>
            <a:endParaRPr i="1" sz="2400">
              <a:solidFill>
                <a:schemeClr val="dk1"/>
              </a:solidFill>
              <a:latin typeface="Avenir"/>
              <a:ea typeface="Avenir"/>
              <a:cs typeface="Avenir"/>
              <a:sym typeface="Avenir"/>
            </a:endParaRPr>
          </a:p>
          <a:p>
            <a:pPr indent="0" lvl="0" marL="0" rtl="0" algn="l">
              <a:spcBef>
                <a:spcPts val="0"/>
              </a:spcBef>
              <a:spcAft>
                <a:spcPts val="1200"/>
              </a:spcAft>
              <a:buNone/>
            </a:pPr>
            <a:r>
              <a:t/>
            </a:r>
            <a:endParaRPr>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91450" y="422900"/>
            <a:ext cx="4480500" cy="83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latin typeface="Avenir"/>
                <a:ea typeface="Avenir"/>
                <a:cs typeface="Avenir"/>
                <a:sym typeface="Avenir"/>
              </a:rPr>
              <a:t>Early Insights </a:t>
            </a:r>
            <a:r>
              <a:rPr b="1" lang="en" u="sng">
                <a:latin typeface="Avenir"/>
                <a:ea typeface="Avenir"/>
                <a:cs typeface="Avenir"/>
                <a:sym typeface="Avenir"/>
              </a:rPr>
              <a:t>Key Questions</a:t>
            </a:r>
            <a:endParaRPr b="1" u="sng">
              <a:latin typeface="Avenir"/>
              <a:ea typeface="Avenir"/>
              <a:cs typeface="Avenir"/>
              <a:sym typeface="Avenir"/>
            </a:endParaRPr>
          </a:p>
        </p:txBody>
      </p:sp>
      <p:sp>
        <p:nvSpPr>
          <p:cNvPr id="81" name="Google Shape;81;p17"/>
          <p:cNvSpPr txBox="1"/>
          <p:nvPr>
            <p:ph idx="1" type="body"/>
          </p:nvPr>
        </p:nvSpPr>
        <p:spPr>
          <a:xfrm>
            <a:off x="311700" y="1255350"/>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 sz="1600">
                <a:solidFill>
                  <a:schemeClr val="dk1"/>
                </a:solidFill>
                <a:latin typeface="Avenir"/>
                <a:ea typeface="Avenir"/>
                <a:cs typeface="Avenir"/>
                <a:sym typeface="Avenir"/>
              </a:rPr>
              <a:t>How many reports were there in the previous 2-3 years? 5-10 years? Are there any positive or negative trends to these reports (decreasing in sum total, etc)?</a:t>
            </a:r>
            <a:endParaRPr sz="1600">
              <a:solidFill>
                <a:schemeClr val="dk1"/>
              </a:solidFill>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How do other factors such as season impact the nature of the complaints? (ie: are there more complaints in the summer? Winter?)</a:t>
            </a:r>
            <a:endParaRPr sz="1600">
              <a:solidFill>
                <a:schemeClr val="dk1"/>
              </a:solidFill>
              <a:latin typeface="Avenir"/>
              <a:ea typeface="Avenir"/>
              <a:cs typeface="Avenir"/>
              <a:sym typeface="Avenir"/>
            </a:endParaRPr>
          </a:p>
          <a:p>
            <a:pPr indent="0" lvl="0" marL="0" rtl="0" algn="l">
              <a:spcBef>
                <a:spcPts val="0"/>
              </a:spcBef>
              <a:spcAft>
                <a:spcPts val="1200"/>
              </a:spcAft>
              <a:buNone/>
            </a:pPr>
            <a:r>
              <a:t/>
            </a:r>
            <a:endParaRPr>
              <a:solidFill>
                <a:schemeClr val="dk1"/>
              </a:solidFill>
              <a:latin typeface="Avenir"/>
              <a:ea typeface="Avenir"/>
              <a:cs typeface="Avenir"/>
              <a:sym typeface="Avenir"/>
            </a:endParaRPr>
          </a:p>
        </p:txBody>
      </p:sp>
      <p:sp>
        <p:nvSpPr>
          <p:cNvPr id="82" name="Google Shape;82;p17"/>
          <p:cNvSpPr txBox="1"/>
          <p:nvPr>
            <p:ph idx="1" type="body"/>
          </p:nvPr>
        </p:nvSpPr>
        <p:spPr>
          <a:xfrm>
            <a:off x="4891800" y="1255350"/>
            <a:ext cx="42603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Analyze Boston Yearly 311 Service Requests in CSV file format (Years 2011 - 2023)</a:t>
            </a:r>
            <a:endParaRPr sz="1600">
              <a:solidFill>
                <a:schemeClr val="dk1"/>
              </a:solidFill>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Used Python File to Parse all Requests Relating to Animals</a:t>
            </a:r>
            <a:endParaRPr sz="1600">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ctr">
              <a:lnSpc>
                <a:spcPct val="100000"/>
              </a:lnSpc>
              <a:spcBef>
                <a:spcPts val="0"/>
              </a:spcBef>
              <a:spcAft>
                <a:spcPts val="0"/>
              </a:spcAft>
              <a:buNone/>
            </a:pPr>
            <a:r>
              <a:rPr lang="en" sz="1600">
                <a:solidFill>
                  <a:schemeClr val="dk1"/>
                </a:solidFill>
                <a:latin typeface="Avenir"/>
                <a:ea typeface="Avenir"/>
                <a:cs typeface="Avenir"/>
                <a:sym typeface="Avenir"/>
              </a:rPr>
              <a:t>Link: </a:t>
            </a:r>
            <a:r>
              <a:rPr lang="en" sz="1600" u="sng">
                <a:solidFill>
                  <a:schemeClr val="accent1"/>
                </a:solidFill>
                <a:latin typeface="Avenir"/>
                <a:ea typeface="Avenir"/>
                <a:cs typeface="Avenir"/>
                <a:sym typeface="Avenir"/>
                <a:hlinkClick r:id="rId3">
                  <a:extLst>
                    <a:ext uri="{A12FA001-AC4F-418D-AE19-62706E023703}">
                      <ahyp:hlinkClr val="tx"/>
                    </a:ext>
                  </a:extLst>
                </a:hlinkClick>
              </a:rPr>
              <a:t>https://data.boston.gov/dataset/311-service-requests</a:t>
            </a:r>
            <a:r>
              <a:rPr lang="en" sz="1600">
                <a:solidFill>
                  <a:schemeClr val="accent1"/>
                </a:solidFill>
                <a:latin typeface="Avenir"/>
                <a:ea typeface="Avenir"/>
                <a:cs typeface="Avenir"/>
                <a:sym typeface="Avenir"/>
              </a:rPr>
              <a:t> </a:t>
            </a:r>
            <a:endParaRPr sz="1600">
              <a:solidFill>
                <a:schemeClr val="accent1"/>
              </a:solidFill>
              <a:latin typeface="Avenir"/>
              <a:ea typeface="Avenir"/>
              <a:cs typeface="Avenir"/>
              <a:sym typeface="Avenir"/>
            </a:endParaRPr>
          </a:p>
        </p:txBody>
      </p:sp>
      <p:sp>
        <p:nvSpPr>
          <p:cNvPr id="83" name="Google Shape;83;p17"/>
          <p:cNvSpPr txBox="1"/>
          <p:nvPr>
            <p:ph type="title"/>
          </p:nvPr>
        </p:nvSpPr>
        <p:spPr>
          <a:xfrm>
            <a:off x="4671600" y="363750"/>
            <a:ext cx="4480500" cy="83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latin typeface="Avenir"/>
                <a:ea typeface="Avenir"/>
                <a:cs typeface="Avenir"/>
                <a:sym typeface="Avenir"/>
              </a:rPr>
              <a:t>Data Source</a:t>
            </a:r>
            <a:endParaRPr b="1" u="sng">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GENERAL TRENDS</a:t>
            </a:r>
            <a:endParaRPr sz="10000">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0" y="0"/>
            <a:ext cx="4572000" cy="2743190"/>
          </a:xfrm>
          <a:prstGeom prst="rect">
            <a:avLst/>
          </a:prstGeom>
          <a:noFill/>
          <a:ln>
            <a:noFill/>
          </a:ln>
        </p:spPr>
      </p:pic>
      <p:sp>
        <p:nvSpPr>
          <p:cNvPr id="94" name="Google Shape;94;p19"/>
          <p:cNvSpPr txBox="1"/>
          <p:nvPr/>
        </p:nvSpPr>
        <p:spPr>
          <a:xfrm>
            <a:off x="3120425" y="3389575"/>
            <a:ext cx="6023700" cy="11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The steady increase in total reports could be due to several factors</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Growth in the population leading to more incidents being reported</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Increased awareness or ease of reporting through the 311 system</a:t>
            </a:r>
            <a:endParaRPr sz="1800">
              <a:solidFill>
                <a:schemeClr val="dk1"/>
              </a:solidFill>
              <a:latin typeface="Avenir"/>
              <a:ea typeface="Avenir"/>
              <a:cs typeface="Avenir"/>
              <a:sym typeface="Avenir"/>
            </a:endParaRPr>
          </a:p>
        </p:txBody>
      </p:sp>
      <p:sp>
        <p:nvSpPr>
          <p:cNvPr id="95" name="Google Shape;95;p19"/>
          <p:cNvSpPr txBox="1"/>
          <p:nvPr/>
        </p:nvSpPr>
        <p:spPr>
          <a:xfrm>
            <a:off x="45725" y="2877775"/>
            <a:ext cx="30747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Steady increase over the years </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sz="1500">
                <a:solidFill>
                  <a:schemeClr val="dk1"/>
                </a:solidFill>
                <a:latin typeface="Avenir"/>
                <a:ea typeface="Avenir"/>
                <a:cs typeface="Avenir"/>
                <a:sym typeface="Avenir"/>
              </a:rPr>
              <a:t>Growing proportion of animal related issues within the total number of reports submitted to the city’s 311 system, especially notable in recent years.</a:t>
            </a:r>
            <a:endParaRPr>
              <a:solidFill>
                <a:schemeClr val="dk1"/>
              </a:solidFill>
              <a:latin typeface="Avenir"/>
              <a:ea typeface="Avenir"/>
              <a:cs typeface="Avenir"/>
              <a:sym typeface="Avenir"/>
            </a:endParaRPr>
          </a:p>
        </p:txBody>
      </p:sp>
      <p:pic>
        <p:nvPicPr>
          <p:cNvPr id="96" name="Google Shape;96;p19"/>
          <p:cNvPicPr preferRelativeResize="0"/>
          <p:nvPr/>
        </p:nvPicPr>
        <p:blipFill>
          <a:blip r:embed="rId4">
            <a:alphaModFix/>
          </a:blip>
          <a:stretch>
            <a:fillRect/>
          </a:stretch>
        </p:blipFill>
        <p:spPr>
          <a:xfrm>
            <a:off x="4667225" y="91438"/>
            <a:ext cx="4267200" cy="2560320"/>
          </a:xfrm>
          <a:prstGeom prst="rect">
            <a:avLst/>
          </a:prstGeom>
          <a:noFill/>
          <a:ln>
            <a:noFill/>
          </a:ln>
        </p:spPr>
      </p:pic>
      <p:sp>
        <p:nvSpPr>
          <p:cNvPr id="97" name="Google Shape;97;p19"/>
          <p:cNvSpPr/>
          <p:nvPr/>
        </p:nvSpPr>
        <p:spPr>
          <a:xfrm>
            <a:off x="8194025" y="2949775"/>
            <a:ext cx="285900" cy="251400"/>
          </a:xfrm>
          <a:prstGeom prst="star5">
            <a:avLst>
              <a:gd fmla="val 19098" name="adj"/>
              <a:gd fmla="val 105146" name="hf"/>
              <a:gd fmla="val 110557" name="vf"/>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9"/>
          <p:cNvSpPr txBox="1"/>
          <p:nvPr/>
        </p:nvSpPr>
        <p:spPr>
          <a:xfrm>
            <a:off x="6092000" y="2651750"/>
            <a:ext cx="26748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06666"/>
                </a:solidFill>
              </a:rPr>
              <a:t>Added percentage labels</a:t>
            </a:r>
            <a:endParaRPr sz="1800">
              <a:solidFill>
                <a:srgbClr val="E0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Total Boston Population vs Animal Requests</a:t>
            </a:r>
            <a:endParaRPr/>
          </a:p>
        </p:txBody>
      </p:sp>
      <p:pic>
        <p:nvPicPr>
          <p:cNvPr id="104" name="Google Shape;104;p20"/>
          <p:cNvPicPr preferRelativeResize="0"/>
          <p:nvPr/>
        </p:nvPicPr>
        <p:blipFill>
          <a:blip r:embed="rId3">
            <a:alphaModFix/>
          </a:blip>
          <a:stretch>
            <a:fillRect/>
          </a:stretch>
        </p:blipFill>
        <p:spPr>
          <a:xfrm>
            <a:off x="311700" y="1249375"/>
            <a:ext cx="4306026" cy="2617360"/>
          </a:xfrm>
          <a:prstGeom prst="rect">
            <a:avLst/>
          </a:prstGeom>
          <a:noFill/>
          <a:ln>
            <a:noFill/>
          </a:ln>
        </p:spPr>
      </p:pic>
      <p:sp>
        <p:nvSpPr>
          <p:cNvPr id="105" name="Google Shape;105;p20"/>
          <p:cNvSpPr txBox="1"/>
          <p:nvPr/>
        </p:nvSpPr>
        <p:spPr>
          <a:xfrm>
            <a:off x="525525" y="4013572"/>
            <a:ext cx="3612300" cy="11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venir"/>
                <a:ea typeface="Avenir"/>
                <a:cs typeface="Avenir"/>
                <a:sym typeface="Avenir"/>
              </a:rPr>
              <a:t>Data From: </a:t>
            </a:r>
            <a:r>
              <a:rPr lang="en" sz="1500" u="sng">
                <a:solidFill>
                  <a:schemeClr val="hlink"/>
                </a:solidFill>
                <a:latin typeface="Avenir"/>
                <a:ea typeface="Avenir"/>
                <a:cs typeface="Avenir"/>
                <a:sym typeface="Avenir"/>
                <a:hlinkClick r:id="rId4"/>
              </a:rPr>
              <a:t>https://www.macrotrends.net/global-metrics/cities/22939/boston/population</a:t>
            </a:r>
            <a:r>
              <a:rPr lang="en" sz="1500">
                <a:solidFill>
                  <a:schemeClr val="dk2"/>
                </a:solidFill>
                <a:latin typeface="Avenir"/>
                <a:ea typeface="Avenir"/>
                <a:cs typeface="Avenir"/>
                <a:sym typeface="Avenir"/>
              </a:rPr>
              <a:t> </a:t>
            </a:r>
            <a:endParaRPr sz="1500">
              <a:solidFill>
                <a:schemeClr val="dk2"/>
              </a:solidFill>
              <a:latin typeface="Avenir"/>
              <a:ea typeface="Avenir"/>
              <a:cs typeface="Avenir"/>
              <a:sym typeface="Avenir"/>
            </a:endParaRPr>
          </a:p>
        </p:txBody>
      </p:sp>
      <p:sp>
        <p:nvSpPr>
          <p:cNvPr id="106" name="Google Shape;106;p20"/>
          <p:cNvSpPr/>
          <p:nvPr/>
        </p:nvSpPr>
        <p:spPr>
          <a:xfrm>
            <a:off x="8705700" y="193625"/>
            <a:ext cx="285900" cy="251400"/>
          </a:xfrm>
          <a:prstGeom prst="star5">
            <a:avLst>
              <a:gd fmla="val 19098" name="adj"/>
              <a:gd fmla="val 105146" name="hf"/>
              <a:gd fmla="val 110557" name="vf"/>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7" name="Google Shape;107;p20"/>
          <p:cNvPicPr preferRelativeResize="0"/>
          <p:nvPr/>
        </p:nvPicPr>
        <p:blipFill>
          <a:blip r:embed="rId5">
            <a:alphaModFix/>
          </a:blip>
          <a:stretch>
            <a:fillRect/>
          </a:stretch>
        </p:blipFill>
        <p:spPr>
          <a:xfrm>
            <a:off x="4770127" y="1170125"/>
            <a:ext cx="4221473" cy="2922239"/>
          </a:xfrm>
          <a:prstGeom prst="rect">
            <a:avLst/>
          </a:prstGeom>
          <a:noFill/>
          <a:ln>
            <a:noFill/>
          </a:ln>
        </p:spPr>
      </p:pic>
      <p:sp>
        <p:nvSpPr>
          <p:cNvPr id="108" name="Google Shape;108;p20"/>
          <p:cNvSpPr txBox="1"/>
          <p:nvPr/>
        </p:nvSpPr>
        <p:spPr>
          <a:xfrm>
            <a:off x="4353075" y="4098375"/>
            <a:ext cx="4914300" cy="12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Avenir"/>
                <a:ea typeface="Avenir"/>
                <a:cs typeface="Avenir"/>
                <a:sym typeface="Avenir"/>
              </a:rPr>
              <a:t>Analysis:</a:t>
            </a:r>
            <a:r>
              <a:rPr lang="en" sz="1800">
                <a:solidFill>
                  <a:schemeClr val="dk1"/>
                </a:solidFill>
                <a:latin typeface="Avenir"/>
                <a:ea typeface="Avenir"/>
                <a:cs typeface="Avenir"/>
                <a:sym typeface="Avenir"/>
              </a:rPr>
              <a:t> </a:t>
            </a:r>
            <a:r>
              <a:rPr lang="en" sz="1800">
                <a:solidFill>
                  <a:schemeClr val="dk1"/>
                </a:solidFill>
                <a:latin typeface="Avenir"/>
                <a:ea typeface="Avenir"/>
                <a:cs typeface="Avenir"/>
                <a:sym typeface="Avenir"/>
              </a:rPr>
              <a:t>Boston</a:t>
            </a:r>
            <a:r>
              <a:rPr lang="en" sz="1800">
                <a:solidFill>
                  <a:schemeClr val="dk1"/>
                </a:solidFill>
                <a:latin typeface="Avenir"/>
                <a:ea typeface="Avenir"/>
                <a:cs typeface="Avenir"/>
                <a:sym typeface="Avenir"/>
              </a:rPr>
              <a:t> population </a:t>
            </a:r>
            <a:r>
              <a:rPr lang="en" sz="1800">
                <a:solidFill>
                  <a:schemeClr val="dk1"/>
                </a:solidFill>
                <a:latin typeface="Avenir"/>
                <a:ea typeface="Avenir"/>
                <a:cs typeface="Avenir"/>
                <a:sym typeface="Avenir"/>
              </a:rPr>
              <a:t>is not</a:t>
            </a:r>
            <a:r>
              <a:rPr lang="en" sz="1800">
                <a:solidFill>
                  <a:schemeClr val="dk1"/>
                </a:solidFill>
                <a:latin typeface="Avenir"/>
                <a:ea typeface="Avenir"/>
                <a:cs typeface="Avenir"/>
                <a:sym typeface="Avenir"/>
              </a:rPr>
              <a:t> </a:t>
            </a:r>
            <a:r>
              <a:rPr lang="en" sz="1800">
                <a:solidFill>
                  <a:schemeClr val="dk1"/>
                </a:solidFill>
                <a:latin typeface="Avenir"/>
                <a:ea typeface="Avenir"/>
                <a:cs typeface="Avenir"/>
                <a:sym typeface="Avenir"/>
              </a:rPr>
              <a:t>strongly</a:t>
            </a:r>
            <a:r>
              <a:rPr lang="en" sz="1800">
                <a:solidFill>
                  <a:schemeClr val="dk1"/>
                </a:solidFill>
                <a:latin typeface="Avenir"/>
                <a:ea typeface="Avenir"/>
                <a:cs typeface="Avenir"/>
                <a:sym typeface="Avenir"/>
              </a:rPr>
              <a:t> </a:t>
            </a:r>
            <a:r>
              <a:rPr lang="en" sz="1800">
                <a:solidFill>
                  <a:schemeClr val="dk1"/>
                </a:solidFill>
                <a:latin typeface="Avenir"/>
                <a:ea typeface="Avenir"/>
                <a:cs typeface="Avenir"/>
                <a:sym typeface="Avenir"/>
              </a:rPr>
              <a:t>correlated with number of animal requests even though the directionality is the same</a:t>
            </a:r>
            <a:endParaRPr sz="18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rotWithShape="1">
          <a:blip r:embed="rId3">
            <a:alphaModFix/>
          </a:blip>
          <a:srcRect b="0" l="990" r="0" t="0"/>
          <a:stretch/>
        </p:blipFill>
        <p:spPr>
          <a:xfrm>
            <a:off x="183625" y="152388"/>
            <a:ext cx="5405552" cy="3272124"/>
          </a:xfrm>
          <a:prstGeom prst="rect">
            <a:avLst/>
          </a:prstGeom>
          <a:noFill/>
          <a:ln>
            <a:noFill/>
          </a:ln>
        </p:spPr>
      </p:pic>
      <p:sp>
        <p:nvSpPr>
          <p:cNvPr id="114" name="Google Shape;114;p21"/>
          <p:cNvSpPr txBox="1"/>
          <p:nvPr/>
        </p:nvSpPr>
        <p:spPr>
          <a:xfrm>
            <a:off x="5898425" y="152400"/>
            <a:ext cx="30747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venir"/>
                <a:ea typeface="Avenir"/>
                <a:cs typeface="Avenir"/>
                <a:sym typeface="Avenir"/>
              </a:rPr>
              <a:t>TRENDS</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Decrease in time in between requests and year</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Slight increase in time between requests in 2024, but since data is incomplete and there is no future data, there is no </a:t>
            </a:r>
            <a:r>
              <a:rPr lang="en">
                <a:solidFill>
                  <a:schemeClr val="dk1"/>
                </a:solidFill>
                <a:latin typeface="Avenir"/>
                <a:ea typeface="Avenir"/>
                <a:cs typeface="Avenir"/>
                <a:sym typeface="Avenir"/>
              </a:rPr>
              <a:t>definitive say</a:t>
            </a:r>
            <a:r>
              <a:rPr lang="en">
                <a:solidFill>
                  <a:schemeClr val="dk1"/>
                </a:solidFill>
                <a:latin typeface="Avenir"/>
                <a:ea typeface="Avenir"/>
                <a:cs typeface="Avenir"/>
                <a:sym typeface="Avenir"/>
              </a:rPr>
              <a:t> there is an  increase in the times</a:t>
            </a:r>
            <a:endParaRPr>
              <a:solidFill>
                <a:schemeClr val="dk1"/>
              </a:solidFill>
              <a:latin typeface="Avenir"/>
              <a:ea typeface="Avenir"/>
              <a:cs typeface="Avenir"/>
              <a:sym typeface="Avenir"/>
            </a:endParaRPr>
          </a:p>
        </p:txBody>
      </p:sp>
      <p:sp>
        <p:nvSpPr>
          <p:cNvPr id="115" name="Google Shape;115;p21"/>
          <p:cNvSpPr/>
          <p:nvPr/>
        </p:nvSpPr>
        <p:spPr>
          <a:xfrm>
            <a:off x="8687225" y="152400"/>
            <a:ext cx="285900" cy="251400"/>
          </a:xfrm>
          <a:prstGeom prst="star5">
            <a:avLst>
              <a:gd fmla="val 19098" name="adj"/>
              <a:gd fmla="val 105146" name="hf"/>
              <a:gd fmla="val 110557" name="vf"/>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21"/>
          <p:cNvSpPr txBox="1"/>
          <p:nvPr/>
        </p:nvSpPr>
        <p:spPr>
          <a:xfrm>
            <a:off x="340750" y="3424500"/>
            <a:ext cx="8546400" cy="163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Avenir"/>
                <a:ea typeface="Avenir"/>
                <a:cs typeface="Avenir"/>
                <a:sym typeface="Avenir"/>
              </a:rPr>
              <a:t>ANALYSIS: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Avenir"/>
              <a:buChar char="●"/>
            </a:pPr>
            <a:r>
              <a:rPr lang="en">
                <a:solidFill>
                  <a:schemeClr val="dk1"/>
                </a:solidFill>
                <a:latin typeface="Avenir"/>
                <a:ea typeface="Avenir"/>
                <a:cs typeface="Avenir"/>
                <a:sym typeface="Avenir"/>
              </a:rPr>
              <a:t>The increased amount of requests per year corresponds to the time in between requests decreasing</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The sharp decrease in time in between requests could be due to an implementation of a new system for reports, better awareness and ease of submitting requests could lead to shorter times</a:t>
            </a:r>
            <a:endParaRPr>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19748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latin typeface="Avenir"/>
                <a:ea typeface="Avenir"/>
                <a:cs typeface="Avenir"/>
                <a:sym typeface="Avenir"/>
              </a:rPr>
              <a:t>TEMPORAL FACTORS</a:t>
            </a:r>
            <a:endParaRPr sz="10000">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